
<file path=[Content_Types].xml><?xml version="1.0" encoding="utf-8"?>
<Types xmlns="http://schemas.openxmlformats.org/package/2006/content-types">
  <Default Extension="glb" ContentType="model/gltf.binary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4"/>
  </p:notesMasterIdLst>
  <p:sldIdLst>
    <p:sldId id="304" r:id="rId5"/>
    <p:sldId id="314" r:id="rId6"/>
    <p:sldId id="315" r:id="rId7"/>
    <p:sldId id="308" r:id="rId8"/>
    <p:sldId id="316" r:id="rId9"/>
    <p:sldId id="318" r:id="rId10"/>
    <p:sldId id="317" r:id="rId11"/>
    <p:sldId id="319" r:id="rId12"/>
    <p:sldId id="320" r:id="rId13"/>
    <p:sldId id="321" r:id="rId14"/>
    <p:sldId id="322" r:id="rId15"/>
    <p:sldId id="323" r:id="rId16"/>
    <p:sldId id="324" r:id="rId17"/>
    <p:sldId id="325" r:id="rId18"/>
    <p:sldId id="326" r:id="rId19"/>
    <p:sldId id="327" r:id="rId20"/>
    <p:sldId id="328" r:id="rId21"/>
    <p:sldId id="329" r:id="rId22"/>
    <p:sldId id="275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93" autoAdjust="0"/>
    <p:restoredTop sz="93750" autoAdjust="0"/>
  </p:normalViewPr>
  <p:slideViewPr>
    <p:cSldViewPr snapToGrid="0">
      <p:cViewPr>
        <p:scale>
          <a:sx n="47" d="100"/>
          <a:sy n="47" d="100"/>
        </p:scale>
        <p:origin x="1962" y="122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Relationship Id="rId30" Type="http://schemas.microsoft.com/office/2018/10/relationships/authors" Target="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8bafc4d720583d05/Documents/Crush%20test%20dat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8bafc4d720583d05/Documents/Crush%20test%20data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https://d.docs.live.net/8bafc4d720583d05/Documents/Crush%20test%20data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https://d.docs.live.net/8bafc4d720583d05/Documents/Crush%20test%20data.xlsx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8bafc4d720583d05/Documents/Crush%20test%20data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8bafc4d720583d05/Documents/Crush%20test%20data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Mass Used</a:t>
            </a:r>
            <a:r>
              <a:rPr lang="en-US" baseline="0"/>
              <a:t> to Break Shape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Tetrahedron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yVal>
            <c:numRef>
              <c:f>'Crush Test'!$A$8:$A$10</c:f>
              <c:numCache>
                <c:formatCode>0.00</c:formatCode>
                <c:ptCount val="3"/>
                <c:pt idx="0">
                  <c:v>3978.5</c:v>
                </c:pt>
                <c:pt idx="1">
                  <c:v>3367.51</c:v>
                </c:pt>
                <c:pt idx="2">
                  <c:v>5157.6400000000003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4955-46B4-94F5-580DEBCB7998}"/>
            </c:ext>
          </c:extLst>
        </c:ser>
        <c:ser>
          <c:idx val="1"/>
          <c:order val="1"/>
          <c:tx>
            <c:v>Square Pyramid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yVal>
            <c:numRef>
              <c:f>'Crush Test'!$B$8:$B$10</c:f>
              <c:numCache>
                <c:formatCode>0.00</c:formatCode>
                <c:ptCount val="3"/>
                <c:pt idx="0">
                  <c:v>3978.5</c:v>
                </c:pt>
                <c:pt idx="1">
                  <c:v>4645.78</c:v>
                </c:pt>
                <c:pt idx="2">
                  <c:v>2735.15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4955-46B4-94F5-580DEBCB7998}"/>
            </c:ext>
          </c:extLst>
        </c:ser>
        <c:ser>
          <c:idx val="2"/>
          <c:order val="2"/>
          <c:tx>
            <c:v>Cube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yVal>
            <c:numRef>
              <c:f>'Crush Test'!$C$8:$C$10</c:f>
              <c:numCache>
                <c:formatCode>0.00</c:formatCode>
                <c:ptCount val="3"/>
                <c:pt idx="0">
                  <c:v>7052.88</c:v>
                </c:pt>
                <c:pt idx="1">
                  <c:v>6442.39</c:v>
                </c:pt>
                <c:pt idx="2">
                  <c:v>7452.88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4955-46B4-94F5-580DEBCB7998}"/>
            </c:ext>
          </c:extLst>
        </c:ser>
        <c:ser>
          <c:idx val="3"/>
          <c:order val="3"/>
          <c:tx>
            <c:strRef>
              <c:f>'Crush Test'!$D$1</c:f>
              <c:strCache>
                <c:ptCount val="1"/>
                <c:pt idx="0">
                  <c:v>Octahedron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60000"/>
                </a:schemeClr>
              </a:solidFill>
              <a:ln w="9525">
                <a:solidFill>
                  <a:schemeClr val="accent2">
                    <a:lumMod val="60000"/>
                  </a:schemeClr>
                </a:solidFill>
              </a:ln>
              <a:effectLst/>
            </c:spPr>
          </c:marker>
          <c:yVal>
            <c:numRef>
              <c:f>'Crush Test'!$D$8:$D$10</c:f>
              <c:numCache>
                <c:formatCode>0.00</c:formatCode>
                <c:ptCount val="3"/>
                <c:pt idx="0">
                  <c:v>7252.88</c:v>
                </c:pt>
                <c:pt idx="1">
                  <c:v>7352.88</c:v>
                </c:pt>
                <c:pt idx="2">
                  <c:v>7352.88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4955-46B4-94F5-580DEBCB79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98952511"/>
        <c:axId val="1497681327"/>
      </c:scatterChart>
      <c:valAx>
        <c:axId val="998952511"/>
        <c:scaling>
          <c:orientation val="minMax"/>
          <c:max val="3"/>
          <c:min val="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Trial</a:t>
                </a:r>
                <a:r>
                  <a:rPr lang="en-US" baseline="0"/>
                  <a:t> Number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97681327"/>
        <c:crosses val="autoZero"/>
        <c:crossBetween val="midCat"/>
        <c:majorUnit val="1"/>
      </c:valAx>
      <c:valAx>
        <c:axId val="149768132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Mass (in grams)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5251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Average Mass</a:t>
            </a:r>
            <a:r>
              <a:rPr lang="en-US" baseline="0"/>
              <a:t> Used to Break Shape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'Crush Test'!$A$1</c:f>
              <c:strCache>
                <c:ptCount val="1"/>
                <c:pt idx="0">
                  <c:v>Tetrahedreon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'Crush Test'!$K$25</c:f>
                <c:numCache>
                  <c:formatCode>General</c:formatCode>
                  <c:ptCount val="1"/>
                  <c:pt idx="0">
                    <c:v>525.36999325343027</c:v>
                  </c:pt>
                </c:numCache>
              </c:numRef>
            </c:plus>
            <c:minus>
              <c:numRef>
                <c:f>'Crush Test'!$K$25</c:f>
                <c:numCache>
                  <c:formatCode>General</c:formatCode>
                  <c:ptCount val="1"/>
                  <c:pt idx="0">
                    <c:v>525.36999325343027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'Crush Test'!$K$24</c:f>
              <c:numCache>
                <c:formatCode>General</c:formatCode>
                <c:ptCount val="1"/>
                <c:pt idx="0">
                  <c:v>4167.8833333333341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6E5-4957-B7E1-CB1A021B2273}"/>
            </c:ext>
          </c:extLst>
        </c:ser>
        <c:ser>
          <c:idx val="1"/>
          <c:order val="1"/>
          <c:tx>
            <c:strRef>
              <c:f>'Crush Test'!$B$1</c:f>
              <c:strCache>
                <c:ptCount val="1"/>
                <c:pt idx="0">
                  <c:v>Square Pyramid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'Crush Test'!$M$25</c:f>
                <c:numCache>
                  <c:formatCode>General</c:formatCode>
                  <c:ptCount val="1"/>
                  <c:pt idx="0">
                    <c:v>559.84565421591492</c:v>
                  </c:pt>
                </c:numCache>
              </c:numRef>
            </c:plus>
            <c:minus>
              <c:numRef>
                <c:f>'Crush Test'!$M$25</c:f>
                <c:numCache>
                  <c:formatCode>General</c:formatCode>
                  <c:ptCount val="1"/>
                  <c:pt idx="0">
                    <c:v>559.84565421591492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'Crush Test'!$M$24</c:f>
              <c:numCache>
                <c:formatCode>General</c:formatCode>
                <c:ptCount val="1"/>
                <c:pt idx="0">
                  <c:v>3786.476666666666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6E5-4957-B7E1-CB1A021B2273}"/>
            </c:ext>
          </c:extLst>
        </c:ser>
        <c:ser>
          <c:idx val="2"/>
          <c:order val="2"/>
          <c:tx>
            <c:strRef>
              <c:f>'Crush Test'!$C$1</c:f>
              <c:strCache>
                <c:ptCount val="1"/>
                <c:pt idx="0">
                  <c:v>Cube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'Crush Test'!$O$25</c:f>
                <c:numCache>
                  <c:formatCode>General</c:formatCode>
                  <c:ptCount val="1"/>
                  <c:pt idx="0">
                    <c:v>293.80530970544265</c:v>
                  </c:pt>
                </c:numCache>
              </c:numRef>
            </c:plus>
            <c:minus>
              <c:numRef>
                <c:f>'Crush Test'!$O$25</c:f>
                <c:numCache>
                  <c:formatCode>General</c:formatCode>
                  <c:ptCount val="1"/>
                  <c:pt idx="0">
                    <c:v>293.80530970544265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'Crush Test'!$O$24</c:f>
              <c:numCache>
                <c:formatCode>General</c:formatCode>
                <c:ptCount val="1"/>
                <c:pt idx="0">
                  <c:v>6982.7166666666672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6E5-4957-B7E1-CB1A021B2273}"/>
            </c:ext>
          </c:extLst>
        </c:ser>
        <c:ser>
          <c:idx val="3"/>
          <c:order val="3"/>
          <c:tx>
            <c:strRef>
              <c:f>'Crush Test'!$D$1</c:f>
              <c:strCache>
                <c:ptCount val="1"/>
                <c:pt idx="0">
                  <c:v>Octahedron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'Crush Test'!$Q$25</c:f>
                <c:numCache>
                  <c:formatCode>General</c:formatCode>
                  <c:ptCount val="1"/>
                  <c:pt idx="0">
                    <c:v>33.333333333333336</c:v>
                  </c:pt>
                </c:numCache>
              </c:numRef>
            </c:plus>
            <c:minus>
              <c:numRef>
                <c:f>'Crush Test'!$Q$25</c:f>
                <c:numCache>
                  <c:formatCode>General</c:formatCode>
                  <c:ptCount val="1"/>
                  <c:pt idx="0">
                    <c:v>33.333333333333336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'Crush Test'!$Q$24</c:f>
              <c:numCache>
                <c:formatCode>General</c:formatCode>
                <c:ptCount val="1"/>
                <c:pt idx="0">
                  <c:v>7319.5466666666662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6E5-4957-B7E1-CB1A021B22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98951071"/>
        <c:axId val="2053719423"/>
      </c:barChart>
      <c:catAx>
        <c:axId val="998951071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Shapes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crossAx val="2053719423"/>
        <c:crosses val="autoZero"/>
        <c:auto val="1"/>
        <c:lblAlgn val="ctr"/>
        <c:lblOffset val="100"/>
        <c:noMultiLvlLbl val="0"/>
      </c:catAx>
      <c:valAx>
        <c:axId val="20537194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</a:t>
                </a:r>
                <a:r>
                  <a:rPr lang="en-US" baseline="0"/>
                  <a:t> Mass (in grams)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5107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Crush Test vs Number of Edges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scatterChart>
        <c:scatterStyle val="lineMarker"/>
        <c:varyColors val="0"/>
        <c:ser>
          <c:idx val="1"/>
          <c:order val="0"/>
          <c:trendline>
            <c:trendlineType val="linear"/>
            <c:dispRSqr val="0"/>
            <c:dispEq val="0"/>
          </c:trendline>
          <c:trendline>
            <c:trendlineType val="linear"/>
            <c:dispRSqr val="0"/>
            <c:dispEq val="0"/>
          </c:trendline>
          <c:trendline>
            <c:trendlineType val="linear"/>
            <c:dispRSqr val="0"/>
            <c:dispEq val="1"/>
            <c:trendlineLbl>
              <c:layout>
                <c:manualLayout>
                  <c:x val="0.10083377077865267"/>
                  <c:y val="0.53387066200058331"/>
                </c:manualLayout>
              </c:layout>
              <c:numFmt formatCode="General" sourceLinked="0"/>
            </c:trendlineLbl>
          </c:trendline>
          <c:xVal>
            <c:numRef>
              <c:f>'Crush Test'!$A$5:$D$5</c:f>
              <c:numCache>
                <c:formatCode>0.00</c:formatCode>
                <c:ptCount val="4"/>
                <c:pt idx="0">
                  <c:v>6</c:v>
                </c:pt>
                <c:pt idx="1">
                  <c:v>8</c:v>
                </c:pt>
                <c:pt idx="2">
                  <c:v>12</c:v>
                </c:pt>
                <c:pt idx="3">
                  <c:v>12</c:v>
                </c:pt>
              </c:numCache>
            </c:numRef>
          </c:xVal>
          <c:yVal>
            <c:numRef>
              <c:f>'Crush Test'!$A$6:$D$6</c:f>
              <c:numCache>
                <c:formatCode>0.00</c:formatCode>
                <c:ptCount val="4"/>
                <c:pt idx="0">
                  <c:v>4167.8833333333341</c:v>
                </c:pt>
                <c:pt idx="1">
                  <c:v>3786.476666666666</c:v>
                </c:pt>
                <c:pt idx="2">
                  <c:v>6982.7166666666672</c:v>
                </c:pt>
                <c:pt idx="3">
                  <c:v>7319.5466666666662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3C3F-4573-9E86-B055EAD8837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98948671"/>
        <c:axId val="1076247407"/>
      </c:scatterChart>
      <c:valAx>
        <c:axId val="998948671"/>
        <c:scaling>
          <c:orientation val="minMax"/>
          <c:min val="3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6247407"/>
        <c:crosses val="autoZero"/>
        <c:crossBetween val="midCat"/>
      </c:valAx>
      <c:valAx>
        <c:axId val="1076247407"/>
        <c:scaling>
          <c:orientation val="minMax"/>
          <c:min val="3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48671"/>
        <c:crosses val="autoZero"/>
        <c:crossBetween val="midCat"/>
      </c:valAx>
    </c:plotArea>
    <c:plotVisOnly val="1"/>
    <c:dispBlanksAs val="gap"/>
    <c:showDLblsOverMax val="0"/>
    <c:extLst/>
  </c:chart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Crush Test vs Number of Faces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scatterChart>
        <c:scatterStyle val="lineMarker"/>
        <c:varyColors val="0"/>
        <c:ser>
          <c:idx val="2"/>
          <c:order val="0"/>
          <c:xVal>
            <c:numRef>
              <c:f>'Crush Test'!$A$2:$D$2</c:f>
              <c:numCache>
                <c:formatCode>0.00</c:formatCode>
                <c:ptCount val="4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</c:numCache>
            </c:numRef>
          </c:xVal>
          <c:yVal>
            <c:numRef>
              <c:f>'Crush Test'!$A$3:$D$3</c:f>
              <c:numCache>
                <c:formatCode>0.00</c:formatCode>
                <c:ptCount val="4"/>
                <c:pt idx="0">
                  <c:v>4167.8833333333341</c:v>
                </c:pt>
                <c:pt idx="1">
                  <c:v>3786.476666666666</c:v>
                </c:pt>
                <c:pt idx="2">
                  <c:v>6982.7166666666672</c:v>
                </c:pt>
                <c:pt idx="3">
                  <c:v>7319.5466666666662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D5F-450D-AB2A-B60D535FA702}"/>
            </c:ext>
          </c:extLst>
        </c:ser>
        <c:ser>
          <c:idx val="3"/>
          <c:order val="1"/>
          <c:spPr>
            <a:ln w="19050" cap="rnd">
              <a:solidFill>
                <a:schemeClr val="accent1"/>
              </a:solidFill>
              <a:round/>
            </a:ln>
            <a:effectLst/>
          </c:spPr>
          <c:xVal>
            <c:numRef>
              <c:f>'Crush Test'!$A$2:$D$2</c:f>
              <c:numCache>
                <c:formatCode>0.00</c:formatCode>
                <c:ptCount val="4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</c:numCache>
            </c:numRef>
          </c:xVal>
          <c:yVal>
            <c:numRef>
              <c:f>'Crush Test'!$A$3:$D$3</c:f>
              <c:numCache>
                <c:formatCode>0.00</c:formatCode>
                <c:ptCount val="4"/>
                <c:pt idx="0">
                  <c:v>4167.8833333333341</c:v>
                </c:pt>
                <c:pt idx="1">
                  <c:v>3786.476666666666</c:v>
                </c:pt>
                <c:pt idx="2">
                  <c:v>6982.7166666666672</c:v>
                </c:pt>
                <c:pt idx="3">
                  <c:v>7319.5466666666662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0D5F-450D-AB2A-B60D535FA702}"/>
            </c:ext>
          </c:extLst>
        </c:ser>
        <c:ser>
          <c:idx val="1"/>
          <c:order val="2"/>
          <c:xVal>
            <c:numRef>
              <c:f>'Crush Test'!$A$2:$D$2</c:f>
              <c:numCache>
                <c:formatCode>0.00</c:formatCode>
                <c:ptCount val="4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</c:numCache>
            </c:numRef>
          </c:xVal>
          <c:yVal>
            <c:numRef>
              <c:f>'Crush Test'!$A$3:$D$3</c:f>
              <c:numCache>
                <c:formatCode>0.00</c:formatCode>
                <c:ptCount val="4"/>
                <c:pt idx="0">
                  <c:v>4167.8833333333341</c:v>
                </c:pt>
                <c:pt idx="1">
                  <c:v>3786.476666666666</c:v>
                </c:pt>
                <c:pt idx="2">
                  <c:v>6982.7166666666672</c:v>
                </c:pt>
                <c:pt idx="3">
                  <c:v>7319.5466666666662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0D5F-450D-AB2A-B60D535FA702}"/>
            </c:ext>
          </c:extLst>
        </c:ser>
        <c:ser>
          <c:idx val="0"/>
          <c:order val="3"/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trendline>
            <c:spPr>
              <a:ln w="19050" cap="rnd">
                <a:solidFill>
                  <a:schemeClr val="accent1"/>
                </a:solidFill>
                <a:prstDash val="sysDot"/>
              </a:ln>
              <a:effectLst/>
            </c:spPr>
            <c:trendlineType val="linear"/>
            <c:dispRSqr val="0"/>
            <c:dispEq val="0"/>
          </c:trendline>
          <c:trendline>
            <c:spPr>
              <a:ln w="19050" cap="rnd">
                <a:solidFill>
                  <a:schemeClr val="accent1"/>
                </a:solidFill>
                <a:prstDash val="sysDot"/>
              </a:ln>
              <a:effectLst/>
            </c:spPr>
            <c:trendlineType val="linear"/>
            <c:dispRSqr val="0"/>
            <c:dispEq val="1"/>
            <c:trendlineLbl>
              <c:layout>
                <c:manualLayout>
                  <c:x val="0.15768547681539807"/>
                  <c:y val="0.62458333333333338"/>
                </c:manualLayout>
              </c:layout>
              <c:numFmt formatCode="General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900" b="0" i="0" u="none" strike="noStrike" kern="1200" baseline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</c:trendlineLbl>
          </c:trendline>
          <c:xVal>
            <c:numRef>
              <c:f>'Crush Test'!$A$2:$D$2</c:f>
              <c:numCache>
                <c:formatCode>0.00</c:formatCode>
                <c:ptCount val="4"/>
                <c:pt idx="0">
                  <c:v>4</c:v>
                </c:pt>
                <c:pt idx="1">
                  <c:v>5</c:v>
                </c:pt>
                <c:pt idx="2">
                  <c:v>6</c:v>
                </c:pt>
                <c:pt idx="3">
                  <c:v>8</c:v>
                </c:pt>
              </c:numCache>
            </c:numRef>
          </c:xVal>
          <c:yVal>
            <c:numRef>
              <c:f>'Crush Test'!$A$3:$D$3</c:f>
              <c:numCache>
                <c:formatCode>0.00</c:formatCode>
                <c:ptCount val="4"/>
                <c:pt idx="0">
                  <c:v>4167.8833333333341</c:v>
                </c:pt>
                <c:pt idx="1">
                  <c:v>3786.476666666666</c:v>
                </c:pt>
                <c:pt idx="2">
                  <c:v>6982.7166666666672</c:v>
                </c:pt>
                <c:pt idx="3">
                  <c:v>7319.5466666666662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0D5F-450D-AB2A-B60D535FA7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98948671"/>
        <c:axId val="1076247407"/>
      </c:scatterChart>
      <c:valAx>
        <c:axId val="998948671"/>
        <c:scaling>
          <c:orientation val="minMax"/>
          <c:min val="3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76247407"/>
        <c:crosses val="autoZero"/>
        <c:crossBetween val="midCat"/>
      </c:valAx>
      <c:valAx>
        <c:axId val="1076247407"/>
        <c:scaling>
          <c:orientation val="minMax"/>
          <c:min val="30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48671"/>
        <c:crosses val="autoZero"/>
        <c:crossBetween val="midCat"/>
      </c:valAx>
    </c:plotArea>
    <c:plotVisOnly val="1"/>
    <c:dispBlanksAs val="gap"/>
    <c:showDLblsOverMax val="0"/>
    <c:extLst/>
  </c:chart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Height Used</a:t>
            </a:r>
            <a:r>
              <a:rPr lang="en-US" baseline="0"/>
              <a:t> to Break Shape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v>Tetrahedron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yVal>
            <c:numRef>
              <c:f>'Drop Test'!$A$8:$A$10</c:f>
              <c:numCache>
                <c:formatCode>0.00</c:formatCode>
                <c:ptCount val="3"/>
                <c:pt idx="0">
                  <c:v>100</c:v>
                </c:pt>
                <c:pt idx="1">
                  <c:v>100</c:v>
                </c:pt>
                <c:pt idx="2">
                  <c:v>300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09CD-4082-AF44-B5B1E63690E6}"/>
            </c:ext>
          </c:extLst>
        </c:ser>
        <c:ser>
          <c:idx val="1"/>
          <c:order val="1"/>
          <c:tx>
            <c:v>Square Pyramid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yVal>
            <c:numRef>
              <c:f>'Drop Test'!$B$8:$B$10</c:f>
              <c:numCache>
                <c:formatCode>0.00</c:formatCode>
                <c:ptCount val="3"/>
                <c:pt idx="0">
                  <c:v>350</c:v>
                </c:pt>
                <c:pt idx="1">
                  <c:v>200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09CD-4082-AF44-B5B1E63690E6}"/>
            </c:ext>
          </c:extLst>
        </c:ser>
        <c:ser>
          <c:idx val="2"/>
          <c:order val="2"/>
          <c:tx>
            <c:v>Cube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yVal>
            <c:numRef>
              <c:f>'Drop Test'!$C$8:$C$10</c:f>
              <c:numCache>
                <c:formatCode>0.00</c:formatCode>
                <c:ptCount val="3"/>
                <c:pt idx="0">
                  <c:v>100</c:v>
                </c:pt>
                <c:pt idx="1">
                  <c:v>200</c:v>
                </c:pt>
                <c:pt idx="2">
                  <c:v>100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09CD-4082-AF44-B5B1E63690E6}"/>
            </c:ext>
          </c:extLst>
        </c:ser>
        <c:ser>
          <c:idx val="3"/>
          <c:order val="3"/>
          <c:tx>
            <c:strRef>
              <c:f>'Drop Test'!$D$1</c:f>
              <c:strCache>
                <c:ptCount val="1"/>
                <c:pt idx="0">
                  <c:v>Octahedron</c:v>
                </c:pt>
              </c:strCache>
            </c:strRef>
          </c:tx>
          <c:spPr>
            <a:ln w="19050" cap="rnd">
              <a:solidFill>
                <a:schemeClr val="accent2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>
                  <a:lumMod val="60000"/>
                </a:schemeClr>
              </a:solidFill>
              <a:ln w="9525">
                <a:solidFill>
                  <a:schemeClr val="accent2">
                    <a:lumMod val="60000"/>
                  </a:schemeClr>
                </a:solidFill>
              </a:ln>
              <a:effectLst/>
            </c:spPr>
          </c:marker>
          <c:yVal>
            <c:numRef>
              <c:f>'Drop Test'!$D$8:$D$10</c:f>
              <c:numCache>
                <c:formatCode>0.00</c:formatCode>
                <c:ptCount val="3"/>
                <c:pt idx="0">
                  <c:v>100</c:v>
                </c:pt>
                <c:pt idx="1">
                  <c:v>250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09CD-4082-AF44-B5B1E63690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98952511"/>
        <c:axId val="1497681327"/>
      </c:scatterChart>
      <c:valAx>
        <c:axId val="998952511"/>
        <c:scaling>
          <c:orientation val="minMax"/>
          <c:max val="3"/>
          <c:min val="1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Trial</a:t>
                </a:r>
                <a:r>
                  <a:rPr lang="en-US" baseline="0"/>
                  <a:t> Number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97681327"/>
        <c:crosses val="autoZero"/>
        <c:crossBetween val="midCat"/>
        <c:majorUnit val="1"/>
      </c:valAx>
      <c:valAx>
        <c:axId val="149768132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Height (in cm)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52511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Average Height</a:t>
            </a:r>
            <a:r>
              <a:rPr lang="en-US" baseline="0"/>
              <a:t> Used to Break Shape</a:t>
            </a:r>
            <a:endParaRPr lang="en-US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'Drop Test'!$A$1</c:f>
              <c:strCache>
                <c:ptCount val="1"/>
                <c:pt idx="0">
                  <c:v>Tetrahedreon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'Drop Test'!$K$25</c:f>
                <c:numCache>
                  <c:formatCode>General</c:formatCode>
                  <c:ptCount val="1"/>
                  <c:pt idx="0">
                    <c:v>66.666666666666671</c:v>
                  </c:pt>
                </c:numCache>
              </c:numRef>
            </c:plus>
            <c:minus>
              <c:numRef>
                <c:f>'Drop Test'!$K$25</c:f>
                <c:numCache>
                  <c:formatCode>General</c:formatCode>
                  <c:ptCount val="1"/>
                  <c:pt idx="0">
                    <c:v>66.666666666666671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'Drop Test'!$K$24</c:f>
              <c:numCache>
                <c:formatCode>0.00</c:formatCode>
                <c:ptCount val="1"/>
                <c:pt idx="0">
                  <c:v>166.66666666666666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37-4474-942B-73C90EAFAC06}"/>
            </c:ext>
          </c:extLst>
        </c:ser>
        <c:ser>
          <c:idx val="1"/>
          <c:order val="1"/>
          <c:tx>
            <c:strRef>
              <c:f>'Drop Test'!$B$1</c:f>
              <c:strCache>
                <c:ptCount val="1"/>
                <c:pt idx="0">
                  <c:v>Square Pyramid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'Drop Test'!$M$25</c:f>
                <c:numCache>
                  <c:formatCode>General</c:formatCode>
                  <c:ptCount val="1"/>
                  <c:pt idx="0">
                    <c:v>86.602540378443877</c:v>
                  </c:pt>
                </c:numCache>
              </c:numRef>
            </c:plus>
            <c:minus>
              <c:numRef>
                <c:f>'Drop Test'!$M$25</c:f>
                <c:numCache>
                  <c:formatCode>General</c:formatCode>
                  <c:ptCount val="1"/>
                  <c:pt idx="0">
                    <c:v>86.602540378443877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'Drop Test'!$M$24</c:f>
              <c:numCache>
                <c:formatCode>0.00</c:formatCode>
                <c:ptCount val="1"/>
                <c:pt idx="0">
                  <c:v>350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037-4474-942B-73C90EAFAC06}"/>
            </c:ext>
          </c:extLst>
        </c:ser>
        <c:ser>
          <c:idx val="2"/>
          <c:order val="2"/>
          <c:tx>
            <c:strRef>
              <c:f>'Drop Test'!$C$1</c:f>
              <c:strCache>
                <c:ptCount val="1"/>
                <c:pt idx="0">
                  <c:v>Cube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'Drop Test'!$O$25</c:f>
                <c:numCache>
                  <c:formatCode>General</c:formatCode>
                  <c:ptCount val="1"/>
                  <c:pt idx="0">
                    <c:v>33.333333333333329</c:v>
                  </c:pt>
                </c:numCache>
              </c:numRef>
            </c:plus>
            <c:minus>
              <c:numRef>
                <c:f>'Drop Test'!$O$25</c:f>
                <c:numCache>
                  <c:formatCode>General</c:formatCode>
                  <c:ptCount val="1"/>
                  <c:pt idx="0">
                    <c:v>33.333333333333329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'Drop Test'!$O$24</c:f>
              <c:numCache>
                <c:formatCode>0.00</c:formatCode>
                <c:ptCount val="1"/>
                <c:pt idx="0">
                  <c:v>133.33333333333334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037-4474-942B-73C90EAFAC06}"/>
            </c:ext>
          </c:extLst>
        </c:ser>
        <c:ser>
          <c:idx val="3"/>
          <c:order val="3"/>
          <c:tx>
            <c:strRef>
              <c:f>'Drop Test'!$D$1</c:f>
              <c:strCache>
                <c:ptCount val="1"/>
                <c:pt idx="0">
                  <c:v>Octahedron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errBars>
            <c:errBarType val="both"/>
            <c:errValType val="cust"/>
            <c:noEndCap val="0"/>
            <c:plus>
              <c:numRef>
                <c:f>'Drop Test'!$Q$25</c:f>
                <c:numCache>
                  <c:formatCode>General</c:formatCode>
                  <c:ptCount val="1"/>
                  <c:pt idx="0">
                    <c:v>116.66666666666666</c:v>
                  </c:pt>
                </c:numCache>
              </c:numRef>
            </c:plus>
            <c:minus>
              <c:numRef>
                <c:f>'Drop Test'!$Q$25</c:f>
                <c:numCache>
                  <c:formatCode>General</c:formatCode>
                  <c:ptCount val="1"/>
                  <c:pt idx="0">
                    <c:v>116.66666666666666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val>
            <c:numRef>
              <c:f>'Drop Test'!$Q$24</c:f>
              <c:numCache>
                <c:formatCode>0.00</c:formatCode>
                <c:ptCount val="1"/>
                <c:pt idx="0">
                  <c:v>283.33333333333331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037-4474-942B-73C90EAFAC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998951071"/>
        <c:axId val="2053719423"/>
      </c:barChart>
      <c:catAx>
        <c:axId val="998951071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Shapes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majorTickMark val="none"/>
        <c:minorTickMark val="none"/>
        <c:tickLblPos val="nextTo"/>
        <c:crossAx val="2053719423"/>
        <c:crosses val="autoZero"/>
        <c:auto val="1"/>
        <c:lblAlgn val="ctr"/>
        <c:lblOffset val="100"/>
        <c:noMultiLvlLbl val="0"/>
      </c:catAx>
      <c:valAx>
        <c:axId val="205371942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Average</a:t>
                </a:r>
                <a:r>
                  <a:rPr lang="en-US" baseline="0"/>
                  <a:t> Height (in cm)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0.0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9895107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F22BA79-7552-48F9-9D04-09DE25609312}" type="doc">
      <dgm:prSet loTypeId="urn:microsoft.com/office/officeart/2005/8/layout/v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33A71BD7-0CE7-4A7A-BF9D-C3724F918BF8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Type of Data Collected</a:t>
          </a:r>
        </a:p>
      </dgm:t>
    </dgm:pt>
    <dgm:pt modelId="{081D465D-9ECE-4A45-BB57-20F2F9B1FF02}" type="parTrans" cxnId="{C34A831E-13EB-4EB0-B900-B1D0D90808AD}">
      <dgm:prSet/>
      <dgm:spPr/>
      <dgm:t>
        <a:bodyPr/>
        <a:lstStyle/>
        <a:p>
          <a:endParaRPr lang="en-US"/>
        </a:p>
      </dgm:t>
    </dgm:pt>
    <dgm:pt modelId="{A90345AD-13C2-4286-BC7A-8F64EAF73310}" type="sibTrans" cxnId="{C34A831E-13EB-4EB0-B900-B1D0D90808AD}">
      <dgm:prSet/>
      <dgm:spPr/>
      <dgm:t>
        <a:bodyPr/>
        <a:lstStyle/>
        <a:p>
          <a:endParaRPr lang="en-US"/>
        </a:p>
      </dgm:t>
    </dgm:pt>
    <dgm:pt modelId="{ACAA23B0-5988-4774-BD0D-A75AA06554F5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Test 1: Mass in grams used to break the shape</a:t>
          </a:r>
        </a:p>
      </dgm:t>
    </dgm:pt>
    <dgm:pt modelId="{360FC0D9-DAE8-4BFD-A212-1E06EC841861}" type="parTrans" cxnId="{DBBE2960-F6F6-4814-98D4-B9DB25F07B59}">
      <dgm:prSet/>
      <dgm:spPr/>
      <dgm:t>
        <a:bodyPr/>
        <a:lstStyle/>
        <a:p>
          <a:endParaRPr lang="en-US"/>
        </a:p>
      </dgm:t>
    </dgm:pt>
    <dgm:pt modelId="{14A74838-3E83-4BE9-A7BA-19F14A2F28C3}" type="sibTrans" cxnId="{DBBE2960-F6F6-4814-98D4-B9DB25F07B59}">
      <dgm:prSet/>
      <dgm:spPr/>
      <dgm:t>
        <a:bodyPr/>
        <a:lstStyle/>
        <a:p>
          <a:endParaRPr lang="en-US"/>
        </a:p>
      </dgm:t>
    </dgm:pt>
    <dgm:pt modelId="{2F325720-EA4B-4BF0-B27A-A21BF9D54244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Test 2: Height in centimeters used to break the shape</a:t>
          </a:r>
        </a:p>
      </dgm:t>
    </dgm:pt>
    <dgm:pt modelId="{60C70CAB-F697-41D5-8BCD-DC3D25986470}" type="parTrans" cxnId="{472ECC5C-4063-48C6-89A4-166813F2A690}">
      <dgm:prSet/>
      <dgm:spPr/>
      <dgm:t>
        <a:bodyPr/>
        <a:lstStyle/>
        <a:p>
          <a:endParaRPr lang="en-US"/>
        </a:p>
      </dgm:t>
    </dgm:pt>
    <dgm:pt modelId="{F05F4E57-E0AE-4618-9E5F-2832ED79A2EC}" type="sibTrans" cxnId="{472ECC5C-4063-48C6-89A4-166813F2A690}">
      <dgm:prSet/>
      <dgm:spPr/>
      <dgm:t>
        <a:bodyPr/>
        <a:lstStyle/>
        <a:p>
          <a:endParaRPr lang="en-US"/>
        </a:p>
      </dgm:t>
    </dgm:pt>
    <dgm:pt modelId="{B9C9E6B3-B9D8-423B-980E-5CE11F82CC9B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Statistical Tests Used</a:t>
          </a:r>
        </a:p>
      </dgm:t>
    </dgm:pt>
    <dgm:pt modelId="{AA588B4E-865D-4282-90A8-B4CCF111BD03}" type="parTrans" cxnId="{85D1F1C4-DCBA-47C8-BB2B-EC99A47C768A}">
      <dgm:prSet/>
      <dgm:spPr/>
      <dgm:t>
        <a:bodyPr/>
        <a:lstStyle/>
        <a:p>
          <a:endParaRPr lang="en-US"/>
        </a:p>
      </dgm:t>
    </dgm:pt>
    <dgm:pt modelId="{65390D71-0C4D-4CC2-929E-5D548D921539}" type="sibTrans" cxnId="{85D1F1C4-DCBA-47C8-BB2B-EC99A47C768A}">
      <dgm:prSet/>
      <dgm:spPr/>
      <dgm:t>
        <a:bodyPr/>
        <a:lstStyle/>
        <a:p>
          <a:endParaRPr lang="en-US"/>
        </a:p>
      </dgm:t>
    </dgm:pt>
    <dgm:pt modelId="{8A78FA35-361B-4AF8-BB04-E677584BC968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Test 1: ANOVA for mass used to break the shape</a:t>
          </a:r>
        </a:p>
      </dgm:t>
    </dgm:pt>
    <dgm:pt modelId="{3F8F33EA-A147-4AC0-B00C-979E69C3E48A}" type="parTrans" cxnId="{2044BCF4-18EA-41C5-834A-115A7C128420}">
      <dgm:prSet/>
      <dgm:spPr/>
      <dgm:t>
        <a:bodyPr/>
        <a:lstStyle/>
        <a:p>
          <a:endParaRPr lang="en-US"/>
        </a:p>
      </dgm:t>
    </dgm:pt>
    <dgm:pt modelId="{8C459086-9EF3-42E2-8C01-9A0A3245A243}" type="sibTrans" cxnId="{2044BCF4-18EA-41C5-834A-115A7C128420}">
      <dgm:prSet/>
      <dgm:spPr/>
      <dgm:t>
        <a:bodyPr/>
        <a:lstStyle/>
        <a:p>
          <a:endParaRPr lang="en-US"/>
        </a:p>
      </dgm:t>
    </dgm:pt>
    <dgm:pt modelId="{DADD85D8-218E-4140-A726-86B59E0CA7EF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Test 2: ANOVA for the height used to break the shape</a:t>
          </a:r>
        </a:p>
      </dgm:t>
    </dgm:pt>
    <dgm:pt modelId="{4AA7FC51-E44D-4126-BF45-6CB32CFF2B0A}" type="parTrans" cxnId="{C19D2808-91A4-4DA1-B333-08ADA1945F7A}">
      <dgm:prSet/>
      <dgm:spPr/>
      <dgm:t>
        <a:bodyPr/>
        <a:lstStyle/>
        <a:p>
          <a:endParaRPr lang="en-US"/>
        </a:p>
      </dgm:t>
    </dgm:pt>
    <dgm:pt modelId="{367A2774-B524-4DEF-84CE-DA65AA7383B7}" type="sibTrans" cxnId="{C19D2808-91A4-4DA1-B333-08ADA1945F7A}">
      <dgm:prSet/>
      <dgm:spPr/>
      <dgm:t>
        <a:bodyPr/>
        <a:lstStyle/>
        <a:p>
          <a:endParaRPr lang="en-US"/>
        </a:p>
      </dgm:t>
    </dgm:pt>
    <dgm:pt modelId="{43C232BA-1368-4CDA-B2A6-8DBD99D38F04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Types of Graphs Used</a:t>
          </a:r>
        </a:p>
      </dgm:t>
    </dgm:pt>
    <dgm:pt modelId="{485BA0FC-7D0E-483A-A3C1-782D8AA1BADE}" type="parTrans" cxnId="{9D8217A9-BB41-49BD-9795-ADD883FBCE9B}">
      <dgm:prSet/>
      <dgm:spPr/>
      <dgm:t>
        <a:bodyPr/>
        <a:lstStyle/>
        <a:p>
          <a:endParaRPr lang="en-US"/>
        </a:p>
      </dgm:t>
    </dgm:pt>
    <dgm:pt modelId="{E1DDFFCC-AC7F-4354-AD97-A58E28993B0D}" type="sibTrans" cxnId="{9D8217A9-BB41-49BD-9795-ADD883FBCE9B}">
      <dgm:prSet/>
      <dgm:spPr/>
      <dgm:t>
        <a:bodyPr/>
        <a:lstStyle/>
        <a:p>
          <a:endParaRPr lang="en-US"/>
        </a:p>
      </dgm:t>
    </dgm:pt>
    <dgm:pt modelId="{41C82142-98EA-480D-90C1-A4CF777DFC1F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For both tests, a scatter graph showing the results of each trial and a bar graph showing the average and standard error.</a:t>
          </a:r>
        </a:p>
      </dgm:t>
    </dgm:pt>
    <dgm:pt modelId="{1B1E92C7-3F2A-45BD-AAAE-84F378AB9F25}" type="parTrans" cxnId="{B46611CB-822F-4C26-B702-CBEF9EA91F18}">
      <dgm:prSet/>
      <dgm:spPr/>
      <dgm:t>
        <a:bodyPr/>
        <a:lstStyle/>
        <a:p>
          <a:endParaRPr lang="en-US"/>
        </a:p>
      </dgm:t>
    </dgm:pt>
    <dgm:pt modelId="{8C6FC43B-5EFC-494B-8182-74380DFCC21C}" type="sibTrans" cxnId="{B46611CB-822F-4C26-B702-CBEF9EA91F18}">
      <dgm:prSet/>
      <dgm:spPr/>
      <dgm:t>
        <a:bodyPr/>
        <a:lstStyle/>
        <a:p>
          <a:endParaRPr lang="en-US"/>
        </a:p>
      </dgm:t>
    </dgm:pt>
    <dgm:pt modelId="{A5A339D6-50CF-4269-8EB2-F25145E5D99F}">
      <dgm:prSet phldrT="[Text]"/>
      <dgm:spPr/>
      <dgm:t>
        <a:bodyPr/>
        <a:lstStyle/>
        <a:p>
          <a:pPr>
            <a:lnSpc>
              <a:spcPct val="100000"/>
            </a:lnSpc>
          </a:pPr>
          <a:r>
            <a:rPr lang="en-US" dirty="0"/>
            <a:t>For Crush Test, a scatter graph with continuous lines for number of edges and faces</a:t>
          </a:r>
        </a:p>
      </dgm:t>
    </dgm:pt>
    <dgm:pt modelId="{2E9FC3BD-70E7-4296-8D84-D042F762D709}" type="parTrans" cxnId="{5C6C38E5-3253-4663-B164-4D7C61DDF855}">
      <dgm:prSet/>
      <dgm:spPr/>
      <dgm:t>
        <a:bodyPr/>
        <a:lstStyle/>
        <a:p>
          <a:endParaRPr lang="en-US"/>
        </a:p>
      </dgm:t>
    </dgm:pt>
    <dgm:pt modelId="{C302483D-2A90-42A8-A544-B74BA4E7BE76}" type="sibTrans" cxnId="{5C6C38E5-3253-4663-B164-4D7C61DDF855}">
      <dgm:prSet/>
      <dgm:spPr/>
      <dgm:t>
        <a:bodyPr/>
        <a:lstStyle/>
        <a:p>
          <a:endParaRPr lang="en-US"/>
        </a:p>
      </dgm:t>
    </dgm:pt>
    <dgm:pt modelId="{6F467B76-A64B-4978-8C1C-571172065363}" type="pres">
      <dgm:prSet presAssocID="{0F22BA79-7552-48F9-9D04-09DE25609312}" presName="linear" presStyleCnt="0">
        <dgm:presLayoutVars>
          <dgm:animLvl val="lvl"/>
          <dgm:resizeHandles val="exact"/>
        </dgm:presLayoutVars>
      </dgm:prSet>
      <dgm:spPr/>
    </dgm:pt>
    <dgm:pt modelId="{5DC7819C-6553-45BF-A1D6-7EEC23B02389}" type="pres">
      <dgm:prSet presAssocID="{33A71BD7-0CE7-4A7A-BF9D-C3724F918BF8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78B23174-081F-4B6A-A664-779E47A83336}" type="pres">
      <dgm:prSet presAssocID="{33A71BD7-0CE7-4A7A-BF9D-C3724F918BF8}" presName="childText" presStyleLbl="revTx" presStyleIdx="0" presStyleCnt="3">
        <dgm:presLayoutVars>
          <dgm:bulletEnabled val="1"/>
        </dgm:presLayoutVars>
      </dgm:prSet>
      <dgm:spPr/>
    </dgm:pt>
    <dgm:pt modelId="{662917BF-B867-4FFA-B966-0E9950B0030A}" type="pres">
      <dgm:prSet presAssocID="{B9C9E6B3-B9D8-423B-980E-5CE11F82CC9B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AF650ECA-C499-4C9C-B67B-0A775FBABB75}" type="pres">
      <dgm:prSet presAssocID="{B9C9E6B3-B9D8-423B-980E-5CE11F82CC9B}" presName="childText" presStyleLbl="revTx" presStyleIdx="1" presStyleCnt="3">
        <dgm:presLayoutVars>
          <dgm:bulletEnabled val="1"/>
        </dgm:presLayoutVars>
      </dgm:prSet>
      <dgm:spPr/>
    </dgm:pt>
    <dgm:pt modelId="{A061C588-08D4-422C-824F-C65812CA77D2}" type="pres">
      <dgm:prSet presAssocID="{43C232BA-1368-4CDA-B2A6-8DBD99D38F04}" presName="parentText" presStyleLbl="node1" presStyleIdx="2" presStyleCnt="3">
        <dgm:presLayoutVars>
          <dgm:chMax val="0"/>
          <dgm:bulletEnabled val="1"/>
        </dgm:presLayoutVars>
      </dgm:prSet>
      <dgm:spPr/>
    </dgm:pt>
    <dgm:pt modelId="{6D931DF9-8087-4266-981D-DEA400839AF9}" type="pres">
      <dgm:prSet presAssocID="{43C232BA-1368-4CDA-B2A6-8DBD99D38F04}" presName="childText" presStyleLbl="revTx" presStyleIdx="2" presStyleCnt="3">
        <dgm:presLayoutVars>
          <dgm:bulletEnabled val="1"/>
        </dgm:presLayoutVars>
      </dgm:prSet>
      <dgm:spPr/>
    </dgm:pt>
  </dgm:ptLst>
  <dgm:cxnLst>
    <dgm:cxn modelId="{BF21D003-B19A-43A3-BADA-1712E34AAD1F}" type="presOf" srcId="{43C232BA-1368-4CDA-B2A6-8DBD99D38F04}" destId="{A061C588-08D4-422C-824F-C65812CA77D2}" srcOrd="0" destOrd="0" presId="urn:microsoft.com/office/officeart/2005/8/layout/vList2"/>
    <dgm:cxn modelId="{C19D2808-91A4-4DA1-B333-08ADA1945F7A}" srcId="{B9C9E6B3-B9D8-423B-980E-5CE11F82CC9B}" destId="{DADD85D8-218E-4140-A726-86B59E0CA7EF}" srcOrd="1" destOrd="0" parTransId="{4AA7FC51-E44D-4126-BF45-6CB32CFF2B0A}" sibTransId="{367A2774-B524-4DEF-84CE-DA65AA7383B7}"/>
    <dgm:cxn modelId="{C7E8A910-2961-42E4-BA27-20F749D09234}" type="presOf" srcId="{2F325720-EA4B-4BF0-B27A-A21BF9D54244}" destId="{78B23174-081F-4B6A-A664-779E47A83336}" srcOrd="0" destOrd="1" presId="urn:microsoft.com/office/officeart/2005/8/layout/vList2"/>
    <dgm:cxn modelId="{C34A831E-13EB-4EB0-B900-B1D0D90808AD}" srcId="{0F22BA79-7552-48F9-9D04-09DE25609312}" destId="{33A71BD7-0CE7-4A7A-BF9D-C3724F918BF8}" srcOrd="0" destOrd="0" parTransId="{081D465D-9ECE-4A45-BB57-20F2F9B1FF02}" sibTransId="{A90345AD-13C2-4286-BC7A-8F64EAF73310}"/>
    <dgm:cxn modelId="{472ECC5C-4063-48C6-89A4-166813F2A690}" srcId="{33A71BD7-0CE7-4A7A-BF9D-C3724F918BF8}" destId="{2F325720-EA4B-4BF0-B27A-A21BF9D54244}" srcOrd="1" destOrd="0" parTransId="{60C70CAB-F697-41D5-8BCD-DC3D25986470}" sibTransId="{F05F4E57-E0AE-4618-9E5F-2832ED79A2EC}"/>
    <dgm:cxn modelId="{0162405F-0C28-4BB4-B4DA-2CD3C254C327}" type="presOf" srcId="{8A78FA35-361B-4AF8-BB04-E677584BC968}" destId="{AF650ECA-C499-4C9C-B67B-0A775FBABB75}" srcOrd="0" destOrd="0" presId="urn:microsoft.com/office/officeart/2005/8/layout/vList2"/>
    <dgm:cxn modelId="{DBBE2960-F6F6-4814-98D4-B9DB25F07B59}" srcId="{33A71BD7-0CE7-4A7A-BF9D-C3724F918BF8}" destId="{ACAA23B0-5988-4774-BD0D-A75AA06554F5}" srcOrd="0" destOrd="0" parTransId="{360FC0D9-DAE8-4BFD-A212-1E06EC841861}" sibTransId="{14A74838-3E83-4BE9-A7BA-19F14A2F28C3}"/>
    <dgm:cxn modelId="{0F795E63-86D0-4686-B261-D9EDE5037937}" type="presOf" srcId="{B9C9E6B3-B9D8-423B-980E-5CE11F82CC9B}" destId="{662917BF-B867-4FFA-B966-0E9950B0030A}" srcOrd="0" destOrd="0" presId="urn:microsoft.com/office/officeart/2005/8/layout/vList2"/>
    <dgm:cxn modelId="{1074DE97-123C-4BC5-B6CE-E35375141823}" type="presOf" srcId="{A5A339D6-50CF-4269-8EB2-F25145E5D99F}" destId="{6D931DF9-8087-4266-981D-DEA400839AF9}" srcOrd="0" destOrd="1" presId="urn:microsoft.com/office/officeart/2005/8/layout/vList2"/>
    <dgm:cxn modelId="{49CF9EA6-58D1-476C-B539-3F9276C6C81D}" type="presOf" srcId="{0F22BA79-7552-48F9-9D04-09DE25609312}" destId="{6F467B76-A64B-4978-8C1C-571172065363}" srcOrd="0" destOrd="0" presId="urn:microsoft.com/office/officeart/2005/8/layout/vList2"/>
    <dgm:cxn modelId="{9D8217A9-BB41-49BD-9795-ADD883FBCE9B}" srcId="{0F22BA79-7552-48F9-9D04-09DE25609312}" destId="{43C232BA-1368-4CDA-B2A6-8DBD99D38F04}" srcOrd="2" destOrd="0" parTransId="{485BA0FC-7D0E-483A-A3C1-782D8AA1BADE}" sibTransId="{E1DDFFCC-AC7F-4354-AD97-A58E28993B0D}"/>
    <dgm:cxn modelId="{890A87B2-335B-4CB5-BF0D-C4063F7F29F8}" type="presOf" srcId="{ACAA23B0-5988-4774-BD0D-A75AA06554F5}" destId="{78B23174-081F-4B6A-A664-779E47A83336}" srcOrd="0" destOrd="0" presId="urn:microsoft.com/office/officeart/2005/8/layout/vList2"/>
    <dgm:cxn modelId="{85D1F1C4-DCBA-47C8-BB2B-EC99A47C768A}" srcId="{0F22BA79-7552-48F9-9D04-09DE25609312}" destId="{B9C9E6B3-B9D8-423B-980E-5CE11F82CC9B}" srcOrd="1" destOrd="0" parTransId="{AA588B4E-865D-4282-90A8-B4CCF111BD03}" sibTransId="{65390D71-0C4D-4CC2-929E-5D548D921539}"/>
    <dgm:cxn modelId="{B46611CB-822F-4C26-B702-CBEF9EA91F18}" srcId="{43C232BA-1368-4CDA-B2A6-8DBD99D38F04}" destId="{41C82142-98EA-480D-90C1-A4CF777DFC1F}" srcOrd="0" destOrd="0" parTransId="{1B1E92C7-3F2A-45BD-AAAE-84F378AB9F25}" sibTransId="{8C6FC43B-5EFC-494B-8182-74380DFCC21C}"/>
    <dgm:cxn modelId="{3D91B4CC-143A-4C16-AD62-174193DA817F}" type="presOf" srcId="{41C82142-98EA-480D-90C1-A4CF777DFC1F}" destId="{6D931DF9-8087-4266-981D-DEA400839AF9}" srcOrd="0" destOrd="0" presId="urn:microsoft.com/office/officeart/2005/8/layout/vList2"/>
    <dgm:cxn modelId="{3DFBBACD-4A84-48E5-A169-ADE40ECA4D5A}" type="presOf" srcId="{33A71BD7-0CE7-4A7A-BF9D-C3724F918BF8}" destId="{5DC7819C-6553-45BF-A1D6-7EEC23B02389}" srcOrd="0" destOrd="0" presId="urn:microsoft.com/office/officeart/2005/8/layout/vList2"/>
    <dgm:cxn modelId="{5C6C38E5-3253-4663-B164-4D7C61DDF855}" srcId="{43C232BA-1368-4CDA-B2A6-8DBD99D38F04}" destId="{A5A339D6-50CF-4269-8EB2-F25145E5D99F}" srcOrd="1" destOrd="0" parTransId="{2E9FC3BD-70E7-4296-8D84-D042F762D709}" sibTransId="{C302483D-2A90-42A8-A544-B74BA4E7BE76}"/>
    <dgm:cxn modelId="{3E014DE5-BC0C-4F51-B8A1-3D50B6D338B1}" type="presOf" srcId="{DADD85D8-218E-4140-A726-86B59E0CA7EF}" destId="{AF650ECA-C499-4C9C-B67B-0A775FBABB75}" srcOrd="0" destOrd="1" presId="urn:microsoft.com/office/officeart/2005/8/layout/vList2"/>
    <dgm:cxn modelId="{2044BCF4-18EA-41C5-834A-115A7C128420}" srcId="{B9C9E6B3-B9D8-423B-980E-5CE11F82CC9B}" destId="{8A78FA35-361B-4AF8-BB04-E677584BC968}" srcOrd="0" destOrd="0" parTransId="{3F8F33EA-A147-4AC0-B00C-979E69C3E48A}" sibTransId="{8C459086-9EF3-42E2-8C01-9A0A3245A243}"/>
    <dgm:cxn modelId="{4991CEBE-FBD8-4DA5-857C-F79665F3662A}" type="presParOf" srcId="{6F467B76-A64B-4978-8C1C-571172065363}" destId="{5DC7819C-6553-45BF-A1D6-7EEC23B02389}" srcOrd="0" destOrd="0" presId="urn:microsoft.com/office/officeart/2005/8/layout/vList2"/>
    <dgm:cxn modelId="{6CB50EDB-468F-4BFD-A410-3ADEC35A4B34}" type="presParOf" srcId="{6F467B76-A64B-4978-8C1C-571172065363}" destId="{78B23174-081F-4B6A-A664-779E47A83336}" srcOrd="1" destOrd="0" presId="urn:microsoft.com/office/officeart/2005/8/layout/vList2"/>
    <dgm:cxn modelId="{B367F939-30BF-4A26-9B14-8866B7D90857}" type="presParOf" srcId="{6F467B76-A64B-4978-8C1C-571172065363}" destId="{662917BF-B867-4FFA-B966-0E9950B0030A}" srcOrd="2" destOrd="0" presId="urn:microsoft.com/office/officeart/2005/8/layout/vList2"/>
    <dgm:cxn modelId="{2FF1537C-F5EA-4073-9553-FCEF266A0E1A}" type="presParOf" srcId="{6F467B76-A64B-4978-8C1C-571172065363}" destId="{AF650ECA-C499-4C9C-B67B-0A775FBABB75}" srcOrd="3" destOrd="0" presId="urn:microsoft.com/office/officeart/2005/8/layout/vList2"/>
    <dgm:cxn modelId="{2C3EF7AA-2C82-413D-8F9C-CBD69E808525}" type="presParOf" srcId="{6F467B76-A64B-4978-8C1C-571172065363}" destId="{A061C588-08D4-422C-824F-C65812CA77D2}" srcOrd="4" destOrd="0" presId="urn:microsoft.com/office/officeart/2005/8/layout/vList2"/>
    <dgm:cxn modelId="{7323BD80-4D7D-440D-9419-43551DE0D904}" type="presParOf" srcId="{6F467B76-A64B-4978-8C1C-571172065363}" destId="{6D931DF9-8087-4266-981D-DEA400839AF9}" srcOrd="5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DC7819C-6553-45BF-A1D6-7EEC23B02389}">
      <dsp:nvSpPr>
        <dsp:cNvPr id="0" name=""/>
        <dsp:cNvSpPr/>
      </dsp:nvSpPr>
      <dsp:spPr>
        <a:xfrm>
          <a:off x="0" y="29290"/>
          <a:ext cx="6735443" cy="669240"/>
        </a:xfrm>
        <a:prstGeom prst="round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Type of Data Collected</a:t>
          </a:r>
        </a:p>
      </dsp:txBody>
      <dsp:txXfrm>
        <a:off x="32670" y="61960"/>
        <a:ext cx="6670103" cy="603900"/>
      </dsp:txXfrm>
    </dsp:sp>
    <dsp:sp modelId="{78B23174-081F-4B6A-A664-779E47A83336}">
      <dsp:nvSpPr>
        <dsp:cNvPr id="0" name=""/>
        <dsp:cNvSpPr/>
      </dsp:nvSpPr>
      <dsp:spPr>
        <a:xfrm>
          <a:off x="0" y="698531"/>
          <a:ext cx="6735443" cy="7534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850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Test 1: Mass in grams used to break the shape</a:t>
          </a:r>
        </a:p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Test 2: Height in centimeters used to break the shape</a:t>
          </a:r>
        </a:p>
      </dsp:txBody>
      <dsp:txXfrm>
        <a:off x="0" y="698531"/>
        <a:ext cx="6735443" cy="753480"/>
      </dsp:txXfrm>
    </dsp:sp>
    <dsp:sp modelId="{662917BF-B867-4FFA-B966-0E9950B0030A}">
      <dsp:nvSpPr>
        <dsp:cNvPr id="0" name=""/>
        <dsp:cNvSpPr/>
      </dsp:nvSpPr>
      <dsp:spPr>
        <a:xfrm>
          <a:off x="0" y="1452011"/>
          <a:ext cx="6735443" cy="669240"/>
        </a:xfrm>
        <a:prstGeom prst="roundRect">
          <a:avLst/>
        </a:prstGeom>
        <a:solidFill>
          <a:schemeClr val="accent5">
            <a:hueOff val="4436731"/>
            <a:satOff val="-26989"/>
            <a:lumOff val="-303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Statistical Tests Used</a:t>
          </a:r>
        </a:p>
      </dsp:txBody>
      <dsp:txXfrm>
        <a:off x="32670" y="1484681"/>
        <a:ext cx="6670103" cy="603900"/>
      </dsp:txXfrm>
    </dsp:sp>
    <dsp:sp modelId="{AF650ECA-C499-4C9C-B67B-0A775FBABB75}">
      <dsp:nvSpPr>
        <dsp:cNvPr id="0" name=""/>
        <dsp:cNvSpPr/>
      </dsp:nvSpPr>
      <dsp:spPr>
        <a:xfrm>
          <a:off x="0" y="2121251"/>
          <a:ext cx="6735443" cy="10764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850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Test 1: ANOVA for mass used to break the shape</a:t>
          </a:r>
        </a:p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Test 2: ANOVA for the height used to break the shape</a:t>
          </a:r>
        </a:p>
      </dsp:txBody>
      <dsp:txXfrm>
        <a:off x="0" y="2121251"/>
        <a:ext cx="6735443" cy="1076400"/>
      </dsp:txXfrm>
    </dsp:sp>
    <dsp:sp modelId="{A061C588-08D4-422C-824F-C65812CA77D2}">
      <dsp:nvSpPr>
        <dsp:cNvPr id="0" name=""/>
        <dsp:cNvSpPr/>
      </dsp:nvSpPr>
      <dsp:spPr>
        <a:xfrm>
          <a:off x="0" y="3197651"/>
          <a:ext cx="6735443" cy="669240"/>
        </a:xfrm>
        <a:prstGeom prst="roundRect">
          <a:avLst/>
        </a:prstGeom>
        <a:solidFill>
          <a:schemeClr val="accent5">
            <a:hueOff val="8873462"/>
            <a:satOff val="-53978"/>
            <a:lumOff val="-607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9060" tIns="99060" rIns="99060" bIns="99060" numCol="1" spcCol="1270" anchor="ctr" anchorCtr="0">
          <a:noAutofit/>
        </a:bodyPr>
        <a:lstStyle/>
        <a:p>
          <a:pPr marL="0" lvl="0" indent="0" algn="l" defTabSz="115570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600" kern="1200" dirty="0"/>
            <a:t>Types of Graphs Used</a:t>
          </a:r>
        </a:p>
      </dsp:txBody>
      <dsp:txXfrm>
        <a:off x="32670" y="3230321"/>
        <a:ext cx="6670103" cy="603900"/>
      </dsp:txXfrm>
    </dsp:sp>
    <dsp:sp modelId="{6D931DF9-8087-4266-981D-DEA400839AF9}">
      <dsp:nvSpPr>
        <dsp:cNvPr id="0" name=""/>
        <dsp:cNvSpPr/>
      </dsp:nvSpPr>
      <dsp:spPr>
        <a:xfrm>
          <a:off x="0" y="3866891"/>
          <a:ext cx="6735443" cy="166842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13850" tIns="33020" rIns="184912" bIns="33020" numCol="1" spcCol="1270" anchor="t" anchorCtr="0">
          <a:noAutofit/>
        </a:bodyPr>
        <a:lstStyle/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For both tests, a scatter graph showing the results of each trial and a bar graph showing the average and standard error.</a:t>
          </a:r>
        </a:p>
        <a:p>
          <a:pPr marL="228600" lvl="1" indent="-228600" algn="l" defTabSz="889000">
            <a:lnSpc>
              <a:spcPct val="100000"/>
            </a:lnSpc>
            <a:spcBef>
              <a:spcPct val="0"/>
            </a:spcBef>
            <a:spcAft>
              <a:spcPct val="20000"/>
            </a:spcAft>
            <a:buChar char="•"/>
          </a:pPr>
          <a:r>
            <a:rPr lang="en-US" sz="2000" kern="1200" dirty="0"/>
            <a:t>For Crush Test, a scatter graph with continuous lines for number of edges and faces</a:t>
          </a:r>
        </a:p>
      </dsp:txBody>
      <dsp:txXfrm>
        <a:off x="0" y="3866891"/>
        <a:ext cx="6735443" cy="166842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12/6/2023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sv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sv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9" Type="http://schemas.openxmlformats.org/officeDocument/2006/relationships/image" Target="../media/image14.jpe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17/06/relationships/model3d" Target="../media/model3d4.glb"/><Relationship Id="rId3" Type="http://schemas.openxmlformats.org/officeDocument/2006/relationships/image" Target="../media/image15.png"/><Relationship Id="rId7" Type="http://schemas.openxmlformats.org/officeDocument/2006/relationships/image" Target="../media/image17.png"/><Relationship Id="rId2" Type="http://schemas.microsoft.com/office/2017/06/relationships/model3d" Target="../media/model3d1.glb"/><Relationship Id="rId1" Type="http://schemas.openxmlformats.org/officeDocument/2006/relationships/slideLayout" Target="../slideLayouts/slideLayout3.xml"/><Relationship Id="rId6" Type="http://schemas.microsoft.com/office/2017/06/relationships/model3d" Target="../media/model3d3.glb"/><Relationship Id="rId5" Type="http://schemas.openxmlformats.org/officeDocument/2006/relationships/image" Target="../media/image16.png"/><Relationship Id="rId4" Type="http://schemas.microsoft.com/office/2017/06/relationships/model3d" Target="../media/model3d2.glb"/><Relationship Id="rId9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754757" y="1480930"/>
            <a:ext cx="5555973" cy="2315818"/>
          </a:xfrm>
        </p:spPr>
        <p:txBody>
          <a:bodyPr>
            <a:normAutofit/>
          </a:bodyPr>
          <a:lstStyle/>
          <a:p>
            <a:pPr algn="ctr"/>
            <a:r>
              <a:rPr lang="en-US" sz="3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Testing the Sturdiness and Strength of Various 3-Dimensional Polygonal Structures</a:t>
            </a:r>
            <a:endParaRPr lang="en-US" sz="5400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2755" y="4070272"/>
            <a:ext cx="4379976" cy="613370"/>
          </a:xfrm>
        </p:spPr>
        <p:txBody>
          <a:bodyPr>
            <a:normAutofit fontScale="92500" lnSpcReduction="20000"/>
          </a:bodyPr>
          <a:lstStyle/>
          <a:p>
            <a:pPr algn="ctr"/>
            <a:r>
              <a:rPr lang="en-US" dirty="0"/>
              <a:t>Anastashia Pelletier</a:t>
            </a:r>
          </a:p>
          <a:p>
            <a:pPr algn="ctr"/>
            <a:r>
              <a:rPr lang="en-US" dirty="0"/>
              <a:t>Fall of 2023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D19F7815-3AA2-7679-26F4-A63338C8BD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4668" y="4843169"/>
            <a:ext cx="12196668" cy="2016059"/>
            <a:chOff x="-4668" y="4843169"/>
            <a:chExt cx="12196668" cy="2016059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56154CE-3587-5C44-2A6B-1FE49B302C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10800000">
              <a:off x="-4668" y="4843169"/>
              <a:ext cx="12196668" cy="2015947"/>
            </a:xfrm>
            <a:prstGeom prst="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2"/>
                </a:gs>
              </a:gsLst>
              <a:lin ang="4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3E7A46DB-98C4-E666-AEC5-DF8B5DD9E72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4668" y="4844400"/>
              <a:ext cx="10565988" cy="2014828"/>
            </a:xfrm>
            <a:prstGeom prst="rect">
              <a:avLst/>
            </a:prstGeom>
            <a:gradFill flip="none" rotWithShape="1">
              <a:gsLst>
                <a:gs pos="3000">
                  <a:schemeClr val="accent2"/>
                </a:gs>
                <a:gs pos="40000">
                  <a:schemeClr val="accent2">
                    <a:alpha val="0"/>
                  </a:schemeClr>
                </a:gs>
              </a:gsLst>
              <a:lin ang="174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89F8962A-028A-2EBA-FBCF-F9B03344009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4668" y="4843170"/>
              <a:ext cx="10309010" cy="2006799"/>
            </a:xfrm>
            <a:prstGeom prst="rect">
              <a:avLst/>
            </a:prstGeom>
            <a:gradFill>
              <a:gsLst>
                <a:gs pos="0">
                  <a:schemeClr val="accent5">
                    <a:alpha val="76000"/>
                  </a:schemeClr>
                </a:gs>
                <a:gs pos="67000">
                  <a:schemeClr val="accent2">
                    <a:alpha val="0"/>
                  </a:schemeClr>
                </a:gs>
              </a:gsLst>
              <a:lin ang="4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F139663-D7C2-5898-E610-2183584AC56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10800000">
              <a:off x="4105876" y="4851203"/>
              <a:ext cx="8086124" cy="2006797"/>
            </a:xfrm>
            <a:prstGeom prst="rect">
              <a:avLst/>
            </a:prstGeom>
            <a:gradFill flip="none" rotWithShape="1">
              <a:gsLst>
                <a:gs pos="0">
                  <a:schemeClr val="accent5">
                    <a:lumMod val="50000"/>
                    <a:alpha val="36000"/>
                  </a:schemeClr>
                </a:gs>
                <a:gs pos="45000">
                  <a:schemeClr val="accent5">
                    <a:alpha val="0"/>
                  </a:schemeClr>
                </a:gs>
              </a:gsLst>
              <a:lin ang="4200000" scaled="0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5731AE0-775A-37DA-65B6-302FB5E44791}"/>
              </a:ext>
            </a:extLst>
          </p:cNvPr>
          <p:cNvSpPr txBox="1"/>
          <p:nvPr/>
        </p:nvSpPr>
        <p:spPr>
          <a:xfrm>
            <a:off x="1611630" y="5167418"/>
            <a:ext cx="8949690" cy="1060438"/>
          </a:xfrm>
          <a:prstGeom prst="rect">
            <a:avLst/>
          </a:prstGeom>
        </p:spPr>
        <p:txBody>
          <a:bodyPr vert="horz" lIns="91440" tIns="45720" rIns="91440" bIns="45720" rtlCol="0" anchor="b">
            <a:normAutofit lnSpcReduction="10000"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All shapes were measured to roughly be 125 cm</a:t>
            </a:r>
            <a:r>
              <a:rPr lang="en-US" sz="3600" kern="1200" baseline="300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3</a:t>
            </a:r>
            <a:r>
              <a:rPr lang="en-US" sz="3600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in volume.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44C85E-5F52-BF38-9B07-AE04C91F63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 sz="1200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10</a:t>
            </a:fld>
            <a:endParaRPr lang="en-US" sz="1200">
              <a:solidFill>
                <a:srgbClr val="FFFFFF"/>
              </a:solidFill>
            </a:endParaRP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94945AB-2E48-D008-B85F-1B5E2BA275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213877"/>
              </p:ext>
            </p:extLst>
          </p:nvPr>
        </p:nvGraphicFramePr>
        <p:xfrm>
          <a:off x="704632" y="461522"/>
          <a:ext cx="10778068" cy="35356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36716">
                  <a:extLst>
                    <a:ext uri="{9D8B030D-6E8A-4147-A177-3AD203B41FA5}">
                      <a16:colId xmlns:a16="http://schemas.microsoft.com/office/drawing/2014/main" val="2905721796"/>
                    </a:ext>
                  </a:extLst>
                </a:gridCol>
                <a:gridCol w="2216032">
                  <a:extLst>
                    <a:ext uri="{9D8B030D-6E8A-4147-A177-3AD203B41FA5}">
                      <a16:colId xmlns:a16="http://schemas.microsoft.com/office/drawing/2014/main" val="1123896474"/>
                    </a:ext>
                  </a:extLst>
                </a:gridCol>
                <a:gridCol w="2123953">
                  <a:extLst>
                    <a:ext uri="{9D8B030D-6E8A-4147-A177-3AD203B41FA5}">
                      <a16:colId xmlns:a16="http://schemas.microsoft.com/office/drawing/2014/main" val="324721802"/>
                    </a:ext>
                  </a:extLst>
                </a:gridCol>
                <a:gridCol w="2018138">
                  <a:extLst>
                    <a:ext uri="{9D8B030D-6E8A-4147-A177-3AD203B41FA5}">
                      <a16:colId xmlns:a16="http://schemas.microsoft.com/office/drawing/2014/main" val="3535836532"/>
                    </a:ext>
                  </a:extLst>
                </a:gridCol>
                <a:gridCol w="2183229">
                  <a:extLst>
                    <a:ext uri="{9D8B030D-6E8A-4147-A177-3AD203B41FA5}">
                      <a16:colId xmlns:a16="http://schemas.microsoft.com/office/drawing/2014/main" val="1839973166"/>
                    </a:ext>
                  </a:extLst>
                </a:gridCol>
              </a:tblGrid>
              <a:tr h="929769">
                <a:tc>
                  <a:txBody>
                    <a:bodyPr/>
                    <a:lstStyle/>
                    <a:p>
                      <a:pPr algn="ctr"/>
                      <a:endParaRPr lang="en-US" sz="2500"/>
                    </a:p>
                  </a:txBody>
                  <a:tcPr marL="125644" marR="125644" marT="62822" marB="62822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Tetrahedron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Square Pyramid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Cube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Octahedron</a:t>
                      </a:r>
                    </a:p>
                  </a:txBody>
                  <a:tcPr marL="125644" marR="125644" marT="62822" marB="62822"/>
                </a:tc>
                <a:extLst>
                  <a:ext uri="{0D108BD9-81ED-4DB2-BD59-A6C34878D82A}">
                    <a16:rowId xmlns:a16="http://schemas.microsoft.com/office/drawing/2014/main" val="163152484"/>
                  </a:ext>
                </a:extLst>
              </a:tr>
              <a:tr h="552836">
                <a:tc>
                  <a:txBody>
                    <a:bodyPr/>
                    <a:lstStyle/>
                    <a:p>
                      <a:r>
                        <a:rPr lang="en-US" sz="2500">
                          <a:solidFill>
                            <a:schemeClr val="bg1"/>
                          </a:solidFill>
                        </a:rPr>
                        <a:t>Side A</a:t>
                      </a:r>
                    </a:p>
                  </a:txBody>
                  <a:tcPr marL="125644" marR="125644" marT="62822" marB="62822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10.2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7.9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5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6.4</a:t>
                      </a:r>
                    </a:p>
                  </a:txBody>
                  <a:tcPr marL="125644" marR="125644" marT="62822" marB="62822"/>
                </a:tc>
                <a:extLst>
                  <a:ext uri="{0D108BD9-81ED-4DB2-BD59-A6C34878D82A}">
                    <a16:rowId xmlns:a16="http://schemas.microsoft.com/office/drawing/2014/main" val="874102500"/>
                  </a:ext>
                </a:extLst>
              </a:tr>
              <a:tr h="570473">
                <a:tc>
                  <a:txBody>
                    <a:bodyPr/>
                    <a:lstStyle/>
                    <a:p>
                      <a:r>
                        <a:rPr lang="en-US" sz="2500" dirty="0">
                          <a:solidFill>
                            <a:schemeClr val="bg1"/>
                          </a:solidFill>
                        </a:rPr>
                        <a:t>Side B</a:t>
                      </a:r>
                    </a:p>
                  </a:txBody>
                  <a:tcPr marL="125644" marR="125644" marT="62822" marB="62822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10.2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5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6.4</a:t>
                      </a:r>
                    </a:p>
                  </a:txBody>
                  <a:tcPr marL="125644" marR="125644" marT="62822" marB="62822"/>
                </a:tc>
                <a:extLst>
                  <a:ext uri="{0D108BD9-81ED-4DB2-BD59-A6C34878D82A}">
                    <a16:rowId xmlns:a16="http://schemas.microsoft.com/office/drawing/2014/main" val="239396734"/>
                  </a:ext>
                </a:extLst>
              </a:tr>
              <a:tr h="929769">
                <a:tc>
                  <a:txBody>
                    <a:bodyPr/>
                    <a:lstStyle/>
                    <a:p>
                      <a:r>
                        <a:rPr lang="en-US" sz="2500">
                          <a:solidFill>
                            <a:schemeClr val="bg1"/>
                          </a:solidFill>
                        </a:rPr>
                        <a:t>Angles (Degrees)</a:t>
                      </a:r>
                    </a:p>
                  </a:txBody>
                  <a:tcPr marL="125644" marR="125644" marT="62822" marB="62822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60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61, 58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90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60</a:t>
                      </a:r>
                    </a:p>
                  </a:txBody>
                  <a:tcPr marL="125644" marR="125644" marT="62822" marB="62822"/>
                </a:tc>
                <a:extLst>
                  <a:ext uri="{0D108BD9-81ED-4DB2-BD59-A6C34878D82A}">
                    <a16:rowId xmlns:a16="http://schemas.microsoft.com/office/drawing/2014/main" val="4267565422"/>
                  </a:ext>
                </a:extLst>
              </a:tr>
              <a:tr h="552836">
                <a:tc>
                  <a:txBody>
                    <a:bodyPr/>
                    <a:lstStyle/>
                    <a:p>
                      <a:r>
                        <a:rPr lang="en-US" sz="2500">
                          <a:solidFill>
                            <a:schemeClr val="bg1"/>
                          </a:solidFill>
                        </a:rPr>
                        <a:t>Volume</a:t>
                      </a:r>
                    </a:p>
                  </a:txBody>
                  <a:tcPr marL="125644" marR="125644" marT="62822" marB="62822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/>
                        <a:t>125.06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125.87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125.00</a:t>
                      </a:r>
                    </a:p>
                  </a:txBody>
                  <a:tcPr marL="125644" marR="125644" marT="62822" marB="6282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500" dirty="0"/>
                        <a:t>123.58</a:t>
                      </a:r>
                    </a:p>
                  </a:txBody>
                  <a:tcPr marL="125644" marR="125644" marT="62822" marB="62822"/>
                </a:tc>
                <a:extLst>
                  <a:ext uri="{0D108BD9-81ED-4DB2-BD59-A6C34878D82A}">
                    <a16:rowId xmlns:a16="http://schemas.microsoft.com/office/drawing/2014/main" val="5899447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652400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Slide Background">
            <a:extLst>
              <a:ext uri="{FF2B5EF4-FFF2-40B4-BE49-F238E27FC236}">
                <a16:creationId xmlns:a16="http://schemas.microsoft.com/office/drawing/2014/main" id="{3ECBE1F1-D69B-4AFA-ABD5-8E41720EF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Labyrinth board game with holes">
            <a:extLst>
              <a:ext uri="{FF2B5EF4-FFF2-40B4-BE49-F238E27FC236}">
                <a16:creationId xmlns:a16="http://schemas.microsoft.com/office/drawing/2014/main" id="{B5E04089-64CF-208B-9D04-124FBFB144F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7873" r="29468" b="-2"/>
          <a:stretch/>
        </p:blipFill>
        <p:spPr>
          <a:xfrm>
            <a:off x="-1" y="-2"/>
            <a:ext cx="5151118" cy="6858002"/>
          </a:xfrm>
          <a:prstGeom prst="rect">
            <a:avLst/>
          </a:prstGeom>
        </p:spPr>
      </p:pic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603A6265-E10C-4B85-9C20-E75FCAF9CC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10197" y="-1"/>
            <a:ext cx="6781802" cy="2286000"/>
          </a:xfrm>
          <a:prstGeom prst="rect">
            <a:avLst/>
          </a:prstGeom>
          <a:ln>
            <a:noFill/>
          </a:ln>
          <a:effectLst>
            <a:outerShdw blurRad="355600" dist="152400" sx="95000" sy="95000" algn="t" rotWithShape="0">
              <a:srgbClr val="000000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E9A4522-9D79-B3D5-F70D-995F442F40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15317" y="405685"/>
            <a:ext cx="5464968" cy="1559301"/>
          </a:xfrm>
        </p:spPr>
        <p:txBody>
          <a:bodyPr>
            <a:normAutofit/>
          </a:bodyPr>
          <a:lstStyle/>
          <a:p>
            <a:r>
              <a:rPr lang="en-US" sz="4000" dirty="0"/>
              <a:t>Methods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F75086-E49A-4EAE-FEE3-E52E850632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80994" y="2370671"/>
            <a:ext cx="6351926" cy="4081644"/>
          </a:xfrm>
        </p:spPr>
        <p:txBody>
          <a:bodyPr anchor="ctr">
            <a:normAutofit lnSpcReduction="10000"/>
          </a:bodyPr>
          <a:lstStyle/>
          <a:p>
            <a:r>
              <a:rPr lang="en-US" sz="2400" dirty="0"/>
              <a:t>Created 6 of each shape using wood glue and tape to secure the shape.</a:t>
            </a:r>
          </a:p>
          <a:p>
            <a:r>
              <a:rPr lang="en-US" sz="2400" dirty="0"/>
              <a:t>3 of each shape was used for 2 separate tests</a:t>
            </a:r>
          </a:p>
          <a:p>
            <a:pPr lvl="1"/>
            <a:r>
              <a:rPr lang="en-US" dirty="0"/>
              <a:t>“Crush” test would apply weight onto the top of the shape until a part of the shape was broken. The weight is then recorded in grams</a:t>
            </a:r>
          </a:p>
          <a:p>
            <a:pPr lvl="1"/>
            <a:r>
              <a:rPr lang="en-US" dirty="0"/>
              <a:t>“Drop” test would require the shapes to be dropped at various heights, until a part of the shape was broken. The height is then recorded in centimeters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032C17-8043-E8C1-6B94-8CFA24F63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2520" y="6356350"/>
            <a:ext cx="32004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/>
              <a:pPr>
                <a:spcAft>
                  <a:spcPts val="600"/>
                </a:spcAft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243459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480FD2A7-4E13-DF1F-90AD-8399F1716425}"/>
              </a:ext>
            </a:extLst>
          </p:cNvPr>
          <p:cNvSpPr/>
          <p:nvPr/>
        </p:nvSpPr>
        <p:spPr>
          <a:xfrm>
            <a:off x="551793" y="136525"/>
            <a:ext cx="11209283" cy="149210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  <a:effectLst>
            <a:outerShdw blurRad="215900" dist="152400" dir="5400000" sx="96000" sy="96000" algn="t" rotWithShape="0">
              <a:schemeClr val="bg2">
                <a:alpha val="87000"/>
              </a:scheme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5397832-A37F-616D-8F2F-7FBC5465D9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263501"/>
          </a:xfrm>
          <a:effectLst/>
        </p:spPr>
        <p:txBody>
          <a:bodyPr/>
          <a:lstStyle/>
          <a:p>
            <a:r>
              <a:rPr lang="en-US" dirty="0"/>
              <a:t>Methods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40FE3CBB-D382-9076-A72E-8E22170AC3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2" y="2796026"/>
            <a:ext cx="5181600" cy="3686012"/>
          </a:xfrm>
        </p:spPr>
        <p:txBody>
          <a:bodyPr/>
          <a:lstStyle/>
          <a:p>
            <a:r>
              <a:rPr lang="en-US" dirty="0"/>
              <a:t>Drop Test</a:t>
            </a:r>
          </a:p>
          <a:p>
            <a:pPr lvl="1"/>
            <a:r>
              <a:rPr lang="en-US" dirty="0"/>
              <a:t>Due to safety reasons, a max height was 500 cm was set. Any shape that survived 500 cm was omitted from the data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187034-FD20-573F-D5CF-C9DC5D4626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12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A7CFB52D-47D9-1E2A-6048-EDC3A91AED4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8" y="2852901"/>
            <a:ext cx="5181600" cy="3686011"/>
          </a:xfrm>
        </p:spPr>
        <p:txBody>
          <a:bodyPr/>
          <a:lstStyle/>
          <a:p>
            <a:r>
              <a:rPr lang="en-US" dirty="0"/>
              <a:t>Crush Test</a:t>
            </a:r>
          </a:p>
          <a:p>
            <a:pPr lvl="1"/>
            <a:r>
              <a:rPr lang="en-US" dirty="0"/>
              <a:t>Due to the unexpected about of mass need to break the shapes and the low supply in weights, books were measured and used to aid in breaking the shapes</a:t>
            </a:r>
          </a:p>
          <a:p>
            <a:pPr lvl="1"/>
            <a:r>
              <a:rPr lang="en-US" dirty="0"/>
              <a:t>Using Cardboard, a platform was used to allow books and weights a flat area to sit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A77C1D8-75B6-DC53-39AD-E8FC4FFD8EBF}"/>
              </a:ext>
            </a:extLst>
          </p:cNvPr>
          <p:cNvSpPr txBox="1"/>
          <p:nvPr/>
        </p:nvSpPr>
        <p:spPr>
          <a:xfrm>
            <a:off x="1270440" y="1979396"/>
            <a:ext cx="98035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/>
                </a:solidFill>
              </a:rPr>
              <a:t>Important Changes in Methods that had to be Made</a:t>
            </a:r>
          </a:p>
        </p:txBody>
      </p:sp>
      <p:pic>
        <p:nvPicPr>
          <p:cNvPr id="18" name="Graphic 17" descr="Siren with solid fill">
            <a:extLst>
              <a:ext uri="{FF2B5EF4-FFF2-40B4-BE49-F238E27FC236}">
                <a16:creationId xmlns:a16="http://schemas.microsoft.com/office/drawing/2014/main" id="{8157FE54-D9AB-883A-2AC8-4589CBF80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601145" y="33146"/>
            <a:ext cx="1574636" cy="1574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9984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Slide Background">
            <a:extLst>
              <a:ext uri="{FF2B5EF4-FFF2-40B4-BE49-F238E27FC236}">
                <a16:creationId xmlns:a16="http://schemas.microsoft.com/office/drawing/2014/main" id="{AF6CB648-9554-488A-B457-99CAAD1DA52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3ADCBE7-9330-1CDA-00EB-CDD12DB722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-4290"/>
            <a:ext cx="12192000" cy="1733407"/>
          </a:xfrm>
          <a:prstGeom prst="rect">
            <a:avLst/>
          </a:prstGeom>
          <a:ln>
            <a:noFill/>
          </a:ln>
          <a:effectLst>
            <a:outerShdw blurRad="254000" dist="38100" dir="5460000" sx="94000" sy="94000" algn="t" rotWithShape="0">
              <a:srgbClr val="000000">
                <a:alpha val="3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18D35D-9EC1-2B31-A010-1B5819DDC6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802" y="240241"/>
            <a:ext cx="10760054" cy="12282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Results and Analysis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E222698-2F48-AA1E-53FB-508BAC66A68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72966" y="1844567"/>
            <a:ext cx="6763406" cy="4773192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marL="0" indent="0" algn="ctr">
              <a:lnSpc>
                <a:spcPct val="150000"/>
              </a:lnSpc>
              <a:buNone/>
            </a:pPr>
            <a:r>
              <a:rPr lang="en-US" b="1" u="sng" dirty="0"/>
              <a:t>Observations Made</a:t>
            </a:r>
          </a:p>
          <a:p>
            <a:pPr lvl="1"/>
            <a:r>
              <a:rPr lang="en-US" sz="2800" dirty="0"/>
              <a:t>Most shapes broke at the glued joints</a:t>
            </a:r>
          </a:p>
          <a:p>
            <a:pPr lvl="1"/>
            <a:r>
              <a:rPr lang="en-US" sz="2800" dirty="0"/>
              <a:t>During the Crush Test, the pyramid shapes showed the top edges bending inward and the base edges bending outward.</a:t>
            </a:r>
          </a:p>
          <a:p>
            <a:pPr lvl="1"/>
            <a:r>
              <a:rPr lang="en-US" sz="2800" dirty="0"/>
              <a:t>During the Drop Test, both shapes that were made from triangles </a:t>
            </a:r>
            <a:r>
              <a:rPr lang="en-US" sz="2800" b="1" dirty="0"/>
              <a:t>and</a:t>
            </a:r>
            <a:r>
              <a:rPr lang="en-US" sz="2800" dirty="0"/>
              <a:t> squares had one trial omitted due to the shape surviving 500cm drop. </a:t>
            </a:r>
          </a:p>
        </p:txBody>
      </p:sp>
      <p:pic>
        <p:nvPicPr>
          <p:cNvPr id="11" name="Graphic 10" descr="Shapes">
            <a:extLst>
              <a:ext uri="{FF2B5EF4-FFF2-40B4-BE49-F238E27FC236}">
                <a16:creationId xmlns:a16="http://schemas.microsoft.com/office/drawing/2014/main" id="{6D2F0F9A-0EF4-53A9-1E5B-8DB8419176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029047" y="2321476"/>
            <a:ext cx="3807411" cy="3807411"/>
          </a:xfrm>
          <a:prstGeom prst="rect">
            <a:avLst/>
          </a:prstGeom>
        </p:spPr>
      </p:pic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5647C7A-8D2C-4AC9-87DC-E66D697BE4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2520" y="6356350"/>
            <a:ext cx="32004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 sz="1200"/>
              <a:pPr>
                <a:spcAft>
                  <a:spcPts val="600"/>
                </a:spcAft>
              </a:pPr>
              <a:t>13</a:t>
            </a:fld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20974690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AE5A632B-B15A-489E-8337-BC0F40DBC2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Arc 16">
            <a:extLst>
              <a:ext uri="{FF2B5EF4-FFF2-40B4-BE49-F238E27FC236}">
                <a16:creationId xmlns:a16="http://schemas.microsoft.com/office/drawing/2014/main" id="{6E895C8D-1379-40B8-8B1B-B6F5AEAF0A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505262" y="859948"/>
            <a:ext cx="2987899" cy="2987899"/>
          </a:xfrm>
          <a:prstGeom prst="arc">
            <a:avLst>
              <a:gd name="adj1" fmla="val 14612914"/>
              <a:gd name="adj2" fmla="val 0"/>
            </a:avLst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67DFF9F-1887-E76B-94D8-0AD511F1D4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43467"/>
            <a:ext cx="2951205" cy="5571066"/>
          </a:xfrm>
        </p:spPr>
        <p:txBody>
          <a:bodyPr>
            <a:normAutofit/>
          </a:bodyPr>
          <a:lstStyle/>
          <a:p>
            <a:r>
              <a:rPr lang="en-US" kern="120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Results and Analysis</a:t>
            </a:r>
            <a:endParaRPr lang="en-US">
              <a:solidFill>
                <a:srgbClr val="FFFFFF"/>
              </a:solidFill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51547D7-AD18-407B-A5F4-F8225B5DCF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485452" y="434266"/>
            <a:ext cx="7217701" cy="5922084"/>
          </a:xfrm>
          <a:prstGeom prst="roundRect">
            <a:avLst>
              <a:gd name="adj" fmla="val 3174"/>
            </a:avLst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9C39BC4-2789-2DF1-27FA-7F27CB87EE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B5CEABB6-07DC-46E8-9B57-56EC44A396E5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14</a:t>
            </a:fld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10" name="Content Placeholder 9">
            <a:extLst>
              <a:ext uri="{FF2B5EF4-FFF2-40B4-BE49-F238E27FC236}">
                <a16:creationId xmlns:a16="http://schemas.microsoft.com/office/drawing/2014/main" id="{4AB80BD7-04B5-8978-B5B2-0757D961C17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988006962"/>
              </p:ext>
            </p:extLst>
          </p:nvPr>
        </p:nvGraphicFramePr>
        <p:xfrm>
          <a:off x="4763911" y="609600"/>
          <a:ext cx="6735443" cy="556460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315548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A0AB28-C671-29EB-7B6F-4BC702EFC7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101" y="0"/>
            <a:ext cx="10515600" cy="1325563"/>
          </a:xfrm>
        </p:spPr>
        <p:txBody>
          <a:bodyPr/>
          <a:lstStyle/>
          <a:p>
            <a:r>
              <a:rPr lang="en-US" sz="36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Results and Analysis</a:t>
            </a:r>
            <a:endParaRPr lang="en-US" dirty="0"/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F9F92948-89D3-127A-9E24-F675A76BD3C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57118643"/>
              </p:ext>
            </p:extLst>
          </p:nvPr>
        </p:nvGraphicFramePr>
        <p:xfrm>
          <a:off x="2836103" y="1761713"/>
          <a:ext cx="5943598" cy="1722447"/>
        </p:xfrm>
        <a:graphic>
          <a:graphicData uri="http://schemas.openxmlformats.org/drawingml/2006/table">
            <a:tbl>
              <a:tblPr>
                <a:tableStyleId>{BC89EF96-8CEA-46FF-86C4-4CE0E7609802}</a:tableStyleId>
              </a:tblPr>
              <a:tblGrid>
                <a:gridCol w="1234575">
                  <a:extLst>
                    <a:ext uri="{9D8B030D-6E8A-4147-A177-3AD203B41FA5}">
                      <a16:colId xmlns:a16="http://schemas.microsoft.com/office/drawing/2014/main" val="4228949244"/>
                    </a:ext>
                  </a:extLst>
                </a:gridCol>
                <a:gridCol w="1234575">
                  <a:extLst>
                    <a:ext uri="{9D8B030D-6E8A-4147-A177-3AD203B41FA5}">
                      <a16:colId xmlns:a16="http://schemas.microsoft.com/office/drawing/2014/main" val="2431783689"/>
                    </a:ext>
                  </a:extLst>
                </a:gridCol>
                <a:gridCol w="1393307">
                  <a:extLst>
                    <a:ext uri="{9D8B030D-6E8A-4147-A177-3AD203B41FA5}">
                      <a16:colId xmlns:a16="http://schemas.microsoft.com/office/drawing/2014/main" val="3966949999"/>
                    </a:ext>
                  </a:extLst>
                </a:gridCol>
                <a:gridCol w="1022933">
                  <a:extLst>
                    <a:ext uri="{9D8B030D-6E8A-4147-A177-3AD203B41FA5}">
                      <a16:colId xmlns:a16="http://schemas.microsoft.com/office/drawing/2014/main" val="2752599768"/>
                    </a:ext>
                  </a:extLst>
                </a:gridCol>
                <a:gridCol w="1058208">
                  <a:extLst>
                    <a:ext uri="{9D8B030D-6E8A-4147-A177-3AD203B41FA5}">
                      <a16:colId xmlns:a16="http://schemas.microsoft.com/office/drawing/2014/main" val="1486386150"/>
                    </a:ext>
                  </a:extLst>
                </a:gridCol>
              </a:tblGrid>
              <a:tr h="420065">
                <a:tc>
                  <a:txBody>
                    <a:bodyPr/>
                    <a:lstStyle/>
                    <a:p>
                      <a:pPr algn="ctr" fontAlgn="b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Tetrahedron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Square Pyramid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Cube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Octahedron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5108281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Number of Faces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0274057"/>
                  </a:ext>
                </a:extLst>
              </a:tr>
              <a:tr h="192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Number of Edges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030055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Average Mass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4167.88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3786.48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6982.72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7319.55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752229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46207817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3978.50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3978.50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7052.88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7252.88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9200002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3367.51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4645.78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6442.39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7352.88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6847215"/>
                  </a:ext>
                </a:extLst>
              </a:tr>
              <a:tr h="192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5157.64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2735.15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7452.88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7352.88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6327503"/>
                  </a:ext>
                </a:extLst>
              </a:tr>
            </a:tbl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141592-BFDB-C120-F6E5-F8922A10D3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15</a:t>
            </a:fld>
            <a:endParaRPr lang="en-US" dirty="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99B7BE7A-9AA0-4052-A9C5-0086CBE222E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01685585"/>
              </p:ext>
            </p:extLst>
          </p:nvPr>
        </p:nvGraphicFramePr>
        <p:xfrm>
          <a:off x="269274" y="3627946"/>
          <a:ext cx="4775199" cy="3160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89E3307F-D6E6-AA4B-067F-158EC5FD2A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8594502"/>
              </p:ext>
            </p:extLst>
          </p:nvPr>
        </p:nvGraphicFramePr>
        <p:xfrm>
          <a:off x="7147528" y="3763961"/>
          <a:ext cx="4749101" cy="28884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DC07CBDB-958A-569F-FB47-1F5AEB32E459}"/>
              </a:ext>
            </a:extLst>
          </p:cNvPr>
          <p:cNvSpPr txBox="1"/>
          <p:nvPr/>
        </p:nvSpPr>
        <p:spPr>
          <a:xfrm>
            <a:off x="3158647" y="1128318"/>
            <a:ext cx="5298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Crush Test</a:t>
            </a:r>
          </a:p>
        </p:txBody>
      </p:sp>
    </p:spTree>
    <p:extLst>
      <p:ext uri="{BB962C8B-B14F-4D97-AF65-F5344CB8AC3E}">
        <p14:creationId xmlns:p14="http://schemas.microsoft.com/office/powerpoint/2010/main" val="29098681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64F3A6-8A32-1988-943C-62389BE1EF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Results and Analysis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931269-1430-2602-FFF4-41EC01FD0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16</a:t>
            </a:fld>
            <a:endParaRPr lang="en-US" dirty="0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E701690A-B9A0-4A58-A141-34674967490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2899080"/>
              </p:ext>
            </p:extLst>
          </p:nvPr>
        </p:nvGraphicFramePr>
        <p:xfrm>
          <a:off x="6366631" y="2777672"/>
          <a:ext cx="5520871" cy="279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391B3D48-4965-0366-CD0A-754D3055E86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722057"/>
              </p:ext>
            </p:extLst>
          </p:nvPr>
        </p:nvGraphicFramePr>
        <p:xfrm>
          <a:off x="304498" y="2777672"/>
          <a:ext cx="5520871" cy="28148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EFB3BF24-298F-77EB-63F5-203626581B5D}"/>
              </a:ext>
            </a:extLst>
          </p:cNvPr>
          <p:cNvSpPr txBox="1"/>
          <p:nvPr/>
        </p:nvSpPr>
        <p:spPr>
          <a:xfrm>
            <a:off x="601133" y="1690688"/>
            <a:ext cx="109897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/>
              <a:t>Models based on Number of Edges and Faces</a:t>
            </a:r>
          </a:p>
        </p:txBody>
      </p:sp>
    </p:spTree>
    <p:extLst>
      <p:ext uri="{BB962C8B-B14F-4D97-AF65-F5344CB8AC3E}">
        <p14:creationId xmlns:p14="http://schemas.microsoft.com/office/powerpoint/2010/main" val="20871855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A0AB28-C671-29EB-7B6F-4BC702EFC7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101" y="0"/>
            <a:ext cx="10515600" cy="1325563"/>
          </a:xfrm>
        </p:spPr>
        <p:txBody>
          <a:bodyPr/>
          <a:lstStyle/>
          <a:p>
            <a:r>
              <a:rPr lang="en-US" sz="36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Results and Analysis</a:t>
            </a:r>
            <a:endParaRPr lang="en-US" dirty="0"/>
          </a:p>
        </p:txBody>
      </p:sp>
      <p:graphicFrame>
        <p:nvGraphicFramePr>
          <p:cNvPr id="7" name="Content Placeholder 6">
            <a:extLst>
              <a:ext uri="{FF2B5EF4-FFF2-40B4-BE49-F238E27FC236}">
                <a16:creationId xmlns:a16="http://schemas.microsoft.com/office/drawing/2014/main" id="{F9F92948-89D3-127A-9E24-F675A76BD3C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76385929"/>
              </p:ext>
            </p:extLst>
          </p:nvPr>
        </p:nvGraphicFramePr>
        <p:xfrm>
          <a:off x="2836103" y="1761713"/>
          <a:ext cx="5943598" cy="1732900"/>
        </p:xfrm>
        <a:graphic>
          <a:graphicData uri="http://schemas.openxmlformats.org/drawingml/2006/table">
            <a:tbl>
              <a:tblPr>
                <a:tableStyleId>{BC89EF96-8CEA-46FF-86C4-4CE0E7609802}</a:tableStyleId>
              </a:tblPr>
              <a:tblGrid>
                <a:gridCol w="1234575">
                  <a:extLst>
                    <a:ext uri="{9D8B030D-6E8A-4147-A177-3AD203B41FA5}">
                      <a16:colId xmlns:a16="http://schemas.microsoft.com/office/drawing/2014/main" val="4228949244"/>
                    </a:ext>
                  </a:extLst>
                </a:gridCol>
                <a:gridCol w="1234575">
                  <a:extLst>
                    <a:ext uri="{9D8B030D-6E8A-4147-A177-3AD203B41FA5}">
                      <a16:colId xmlns:a16="http://schemas.microsoft.com/office/drawing/2014/main" val="2431783689"/>
                    </a:ext>
                  </a:extLst>
                </a:gridCol>
                <a:gridCol w="1393307">
                  <a:extLst>
                    <a:ext uri="{9D8B030D-6E8A-4147-A177-3AD203B41FA5}">
                      <a16:colId xmlns:a16="http://schemas.microsoft.com/office/drawing/2014/main" val="3966949999"/>
                    </a:ext>
                  </a:extLst>
                </a:gridCol>
                <a:gridCol w="1022933">
                  <a:extLst>
                    <a:ext uri="{9D8B030D-6E8A-4147-A177-3AD203B41FA5}">
                      <a16:colId xmlns:a16="http://schemas.microsoft.com/office/drawing/2014/main" val="2752599768"/>
                    </a:ext>
                  </a:extLst>
                </a:gridCol>
                <a:gridCol w="1058208">
                  <a:extLst>
                    <a:ext uri="{9D8B030D-6E8A-4147-A177-3AD203B41FA5}">
                      <a16:colId xmlns:a16="http://schemas.microsoft.com/office/drawing/2014/main" val="1486386150"/>
                    </a:ext>
                  </a:extLst>
                </a:gridCol>
              </a:tblGrid>
              <a:tr h="420065">
                <a:tc>
                  <a:txBody>
                    <a:bodyPr/>
                    <a:lstStyle/>
                    <a:p>
                      <a:pPr algn="ctr" fontAlgn="b"/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Tetrahedron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Square Pyramid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Cube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u="none" strike="noStrike" dirty="0">
                          <a:effectLst/>
                        </a:rPr>
                        <a:t>Octahedron</a:t>
                      </a:r>
                      <a:endParaRPr lang="en-US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5108281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Number of Faces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30274057"/>
                  </a:ext>
                </a:extLst>
              </a:tr>
              <a:tr h="20305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Number of Edges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6.00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12.00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12.00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7030055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Average Height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166.67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275.00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175.00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752229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746207817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1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100.00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839200002"/>
                  </a:ext>
                </a:extLst>
              </a:tr>
              <a:tr h="18343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2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250.00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6847215"/>
                  </a:ext>
                </a:extLst>
              </a:tr>
              <a:tr h="1926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Trial 3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446327503"/>
                  </a:ext>
                </a:extLst>
              </a:tr>
            </a:tbl>
          </a:graphicData>
        </a:graphic>
      </p:graphicFrame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D141592-BFDB-C120-F6E5-F8922A10D3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17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C07CBDB-958A-569F-FB47-1F5AEB32E459}"/>
              </a:ext>
            </a:extLst>
          </p:cNvPr>
          <p:cNvSpPr txBox="1"/>
          <p:nvPr/>
        </p:nvSpPr>
        <p:spPr>
          <a:xfrm>
            <a:off x="3158647" y="1128318"/>
            <a:ext cx="52985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/>
              <a:t>Drop Test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B983CD6-84F3-7F36-CDE8-DA8E434B09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1480695"/>
              </p:ext>
            </p:extLst>
          </p:nvPr>
        </p:nvGraphicFramePr>
        <p:xfrm>
          <a:off x="306388" y="3733800"/>
          <a:ext cx="4772024" cy="3124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B20837A-F85C-485E-AE50-7D855DB097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16846681"/>
              </p:ext>
            </p:extLst>
          </p:nvPr>
        </p:nvGraphicFramePr>
        <p:xfrm>
          <a:off x="7299551" y="3908425"/>
          <a:ext cx="4586061" cy="27749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6813124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515DA5-9454-A5C0-548D-114500955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Results and Analysis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B97AD2-64DF-3A9F-72F8-1C6A727FAF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18</a:t>
            </a:fld>
            <a:endParaRPr lang="en-US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4920CCF-4B96-3951-75B9-6AFE0273F9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5463977"/>
              </p:ext>
            </p:extLst>
          </p:nvPr>
        </p:nvGraphicFramePr>
        <p:xfrm>
          <a:off x="116012" y="2014450"/>
          <a:ext cx="5979988" cy="3805090"/>
        </p:xfrm>
        <a:graphic>
          <a:graphicData uri="http://schemas.openxmlformats.org/drawingml/2006/table">
            <a:tbl>
              <a:tblPr firstRow="1" firstCol="1" bandCol="1">
                <a:tableStyleId>{5C22544A-7EE6-4342-B048-85BDC9FD1C3A}</a:tableStyleId>
              </a:tblPr>
              <a:tblGrid>
                <a:gridCol w="1219200">
                  <a:extLst>
                    <a:ext uri="{9D8B030D-6E8A-4147-A177-3AD203B41FA5}">
                      <a16:colId xmlns:a16="http://schemas.microsoft.com/office/drawing/2014/main" val="1220613105"/>
                    </a:ext>
                  </a:extLst>
                </a:gridCol>
                <a:gridCol w="966361">
                  <a:extLst>
                    <a:ext uri="{9D8B030D-6E8A-4147-A177-3AD203B41FA5}">
                      <a16:colId xmlns:a16="http://schemas.microsoft.com/office/drawing/2014/main" val="1812023329"/>
                    </a:ext>
                  </a:extLst>
                </a:gridCol>
                <a:gridCol w="927860">
                  <a:extLst>
                    <a:ext uri="{9D8B030D-6E8A-4147-A177-3AD203B41FA5}">
                      <a16:colId xmlns:a16="http://schemas.microsoft.com/office/drawing/2014/main" val="32209943"/>
                    </a:ext>
                  </a:extLst>
                </a:gridCol>
                <a:gridCol w="860470">
                  <a:extLst>
                    <a:ext uri="{9D8B030D-6E8A-4147-A177-3AD203B41FA5}">
                      <a16:colId xmlns:a16="http://schemas.microsoft.com/office/drawing/2014/main" val="197929830"/>
                    </a:ext>
                  </a:extLst>
                </a:gridCol>
                <a:gridCol w="704853">
                  <a:extLst>
                    <a:ext uri="{9D8B030D-6E8A-4147-A177-3AD203B41FA5}">
                      <a16:colId xmlns:a16="http://schemas.microsoft.com/office/drawing/2014/main" val="1883607761"/>
                    </a:ext>
                  </a:extLst>
                </a:gridCol>
                <a:gridCol w="614363">
                  <a:extLst>
                    <a:ext uri="{9D8B030D-6E8A-4147-A177-3AD203B41FA5}">
                      <a16:colId xmlns:a16="http://schemas.microsoft.com/office/drawing/2014/main" val="255167595"/>
                    </a:ext>
                  </a:extLst>
                </a:gridCol>
                <a:gridCol w="686881">
                  <a:extLst>
                    <a:ext uri="{9D8B030D-6E8A-4147-A177-3AD203B41FA5}">
                      <a16:colId xmlns:a16="http://schemas.microsoft.com/office/drawing/2014/main" val="317232837"/>
                    </a:ext>
                  </a:extLst>
                </a:gridCol>
              </a:tblGrid>
              <a:tr h="194363">
                <a:tc gridSpan="7"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effectLst/>
                        </a:rPr>
                        <a:t>ANOVA: Crush Test</a:t>
                      </a:r>
                      <a:endParaRPr lang="en-US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5054298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effectLst/>
                        </a:rPr>
                        <a:t>Groups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Count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Sum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Average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Variance</a:t>
                      </a:r>
                      <a:endParaRPr lang="en-US" sz="1100" b="0" i="1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Std Error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6705220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Tetrahedreon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12503.65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4167.88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828040.89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525.37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9933156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Square Pyramid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11359.43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3786.48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940281.47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559.85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5984367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Cube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20948.15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6982.72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258964.68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293.81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1541416"/>
                  </a:ext>
                </a:extLst>
              </a:tr>
              <a:tr h="20408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Octahedron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21958.64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7319.55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3333.33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33.33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1340407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5260118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2927150"/>
                  </a:ext>
                </a:extLst>
              </a:tr>
              <a:tr h="20408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ANOVA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41046702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Source of Variation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SS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 err="1">
                          <a:solidFill>
                            <a:schemeClr val="bg1"/>
                          </a:solidFill>
                          <a:effectLst/>
                        </a:rPr>
                        <a:t>df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MS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F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P-value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F crit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879026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Between Groups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30610295.79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10203431.93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20.10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1" u="none" strike="noStrike" dirty="0">
                          <a:solidFill>
                            <a:schemeClr val="accent2"/>
                          </a:solidFill>
                          <a:effectLst/>
                        </a:rPr>
                        <a:t>0.00</a:t>
                      </a:r>
                      <a:endParaRPr lang="en-US" sz="1100" b="1" i="0" u="none" strike="noStrike" dirty="0">
                        <a:solidFill>
                          <a:schemeClr val="accent2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</a:rPr>
                        <a:t>4.07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2717727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Within Groups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4061240.74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8.00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507655.09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8208695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590374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34671536.53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>
                          <a:effectLst/>
                        </a:rPr>
                        <a:t>11.00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 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 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514582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88E7004-55C0-86BE-CF22-C32436B48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09847"/>
              </p:ext>
            </p:extLst>
          </p:nvPr>
        </p:nvGraphicFramePr>
        <p:xfrm>
          <a:off x="6096000" y="2014450"/>
          <a:ext cx="5979988" cy="3805090"/>
        </p:xfrm>
        <a:graphic>
          <a:graphicData uri="http://schemas.openxmlformats.org/drawingml/2006/table">
            <a:tbl>
              <a:tblPr firstRow="1" firstCol="1" bandCol="1">
                <a:tableStyleId>{5C22544A-7EE6-4342-B048-85BDC9FD1C3A}</a:tableStyleId>
              </a:tblPr>
              <a:tblGrid>
                <a:gridCol w="1219200">
                  <a:extLst>
                    <a:ext uri="{9D8B030D-6E8A-4147-A177-3AD203B41FA5}">
                      <a16:colId xmlns:a16="http://schemas.microsoft.com/office/drawing/2014/main" val="1220613105"/>
                    </a:ext>
                  </a:extLst>
                </a:gridCol>
                <a:gridCol w="966361">
                  <a:extLst>
                    <a:ext uri="{9D8B030D-6E8A-4147-A177-3AD203B41FA5}">
                      <a16:colId xmlns:a16="http://schemas.microsoft.com/office/drawing/2014/main" val="1812023329"/>
                    </a:ext>
                  </a:extLst>
                </a:gridCol>
                <a:gridCol w="927860">
                  <a:extLst>
                    <a:ext uri="{9D8B030D-6E8A-4147-A177-3AD203B41FA5}">
                      <a16:colId xmlns:a16="http://schemas.microsoft.com/office/drawing/2014/main" val="32209943"/>
                    </a:ext>
                  </a:extLst>
                </a:gridCol>
                <a:gridCol w="860470">
                  <a:extLst>
                    <a:ext uri="{9D8B030D-6E8A-4147-A177-3AD203B41FA5}">
                      <a16:colId xmlns:a16="http://schemas.microsoft.com/office/drawing/2014/main" val="197929830"/>
                    </a:ext>
                  </a:extLst>
                </a:gridCol>
                <a:gridCol w="704853">
                  <a:extLst>
                    <a:ext uri="{9D8B030D-6E8A-4147-A177-3AD203B41FA5}">
                      <a16:colId xmlns:a16="http://schemas.microsoft.com/office/drawing/2014/main" val="1883607761"/>
                    </a:ext>
                  </a:extLst>
                </a:gridCol>
                <a:gridCol w="614363">
                  <a:extLst>
                    <a:ext uri="{9D8B030D-6E8A-4147-A177-3AD203B41FA5}">
                      <a16:colId xmlns:a16="http://schemas.microsoft.com/office/drawing/2014/main" val="255167595"/>
                    </a:ext>
                  </a:extLst>
                </a:gridCol>
                <a:gridCol w="686881">
                  <a:extLst>
                    <a:ext uri="{9D8B030D-6E8A-4147-A177-3AD203B41FA5}">
                      <a16:colId xmlns:a16="http://schemas.microsoft.com/office/drawing/2014/main" val="317232837"/>
                    </a:ext>
                  </a:extLst>
                </a:gridCol>
              </a:tblGrid>
              <a:tr h="194363">
                <a:tc gridSpan="7">
                  <a:txBody>
                    <a:bodyPr/>
                    <a:lstStyle/>
                    <a:p>
                      <a:pPr algn="ctr" fontAlgn="b"/>
                      <a:r>
                        <a:rPr lang="en-US" sz="2000" u="none" strike="noStrike" dirty="0">
                          <a:effectLst/>
                        </a:rPr>
                        <a:t>ANOVA: Drop Test</a:t>
                      </a:r>
                      <a:endParaRPr lang="en-US" sz="2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 hMerge="1"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955054298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effectLst/>
                        </a:rPr>
                        <a:t>Groups</a:t>
                      </a:r>
                      <a:endParaRPr lang="en-US" sz="1100" b="0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Count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Sum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Average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solidFill>
                            <a:schemeClr val="bg1"/>
                          </a:solidFill>
                          <a:effectLst/>
                        </a:rPr>
                        <a:t>Variance</a:t>
                      </a:r>
                      <a:endParaRPr lang="en-US" sz="1100" b="0" i="1" u="none" strike="noStrike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Std Error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6705220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Tetrahedreon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166.67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66.67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299933156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Square Pyramid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275.00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11250.00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86.60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845984367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Cube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21541416"/>
                  </a:ext>
                </a:extLst>
              </a:tr>
              <a:tr h="20408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Octahedron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175.00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11250.00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116.67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91340407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785260118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2927150"/>
                  </a:ext>
                </a:extLst>
              </a:tr>
              <a:tr h="204081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ANOVA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41046702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>
                          <a:effectLst/>
                        </a:rPr>
                        <a:t>Source of Variation</a:t>
                      </a:r>
                      <a:endParaRPr lang="en-US" sz="1100" b="0" i="1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SS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 err="1">
                          <a:solidFill>
                            <a:schemeClr val="bg1"/>
                          </a:solidFill>
                          <a:effectLst/>
                        </a:rPr>
                        <a:t>df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MS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F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P-value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F crit</a:t>
                      </a:r>
                      <a:endParaRPr lang="en-US" sz="1100" b="0" i="1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8879026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 dirty="0">
                          <a:effectLst/>
                        </a:rPr>
                        <a:t>Between Groups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25166.67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8388.89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0.90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0.49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4.76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872717727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Within Groups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55833.33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9305.56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78208695"/>
                  </a:ext>
                </a:extLst>
              </a:tr>
              <a:tr h="194363"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3590374"/>
                  </a:ext>
                </a:extLst>
              </a:tr>
              <a:tr h="351798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u="none" strike="noStrike">
                          <a:effectLst/>
                        </a:rPr>
                        <a:t>Total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81000.00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9.00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785145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83831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5917" y="2557497"/>
            <a:ext cx="4306824" cy="1325563"/>
          </a:xfrm>
        </p:spPr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8626" y="364089"/>
            <a:ext cx="4525617" cy="1325563"/>
          </a:xfrm>
        </p:spPr>
        <p:txBody>
          <a:bodyPr>
            <a:normAutofit/>
          </a:bodyPr>
          <a:lstStyle/>
          <a:p>
            <a:r>
              <a:rPr lang="en-ZA" dirty="0"/>
              <a:t>Introduction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7383" y="1689652"/>
            <a:ext cx="5208104" cy="4666698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ctr"/>
            <a:r>
              <a:rPr lang="en-US" sz="3200" dirty="0"/>
              <a:t>What many think Math is about:</a:t>
            </a:r>
          </a:p>
          <a:p>
            <a:pPr algn="ctr"/>
            <a:endParaRPr lang="en-US" sz="32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Numbers</a:t>
            </a:r>
          </a:p>
          <a:p>
            <a:endParaRPr lang="en-US" sz="28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Equations</a:t>
            </a:r>
          </a:p>
          <a:p>
            <a:endParaRPr lang="en-US" sz="28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Formulas</a:t>
            </a:r>
          </a:p>
          <a:p>
            <a:endParaRPr lang="en-US" sz="2800" dirty="0"/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2800" dirty="0"/>
              <a:t>Hours and hours of studying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F9E5FB94-5295-7A05-E1D9-064243FB953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Introduction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E18455B-DC63-F3E8-3FC9-BBCE196A51E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Is the distance of traveling through the field outside the library effective since it creates a normal vector through the circle?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28BAD4E7-4188-5478-90AD-E323BA46D03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Route to Class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96502EB-A9B4-F1C6-EB9E-88A25D0EB72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023174" y="3184901"/>
            <a:ext cx="5669280" cy="700347"/>
          </a:xfrm>
        </p:spPr>
        <p:txBody>
          <a:bodyPr>
            <a:normAutofit fontScale="85000" lnSpcReduction="10000"/>
          </a:bodyPr>
          <a:lstStyle/>
          <a:p>
            <a:r>
              <a:rPr lang="en-US" sz="1600" dirty="0"/>
              <a:t>Does the speed at which blood cells travel effect weight loss? If so, should I attempt intake less air to have a more effective work out?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8454A953-AB26-B9E4-3E40-FF144A6A8DE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023174" y="2809118"/>
            <a:ext cx="5669280" cy="365760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Working out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8FD2215B-391F-E79B-BAF9-16939F6D3E2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15158" y="4255456"/>
            <a:ext cx="5669280" cy="831545"/>
          </a:xfrm>
        </p:spPr>
        <p:txBody>
          <a:bodyPr>
            <a:normAutofit fontScale="92500"/>
          </a:bodyPr>
          <a:lstStyle/>
          <a:p>
            <a:r>
              <a:rPr lang="en-US" dirty="0"/>
              <a:t>How many rows of stitches will it take to get a scarf to 72 inches? What is the predicted amount of time that it take to make the scarf if I average 3 mins per row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AB1F0DF5-12B9-7A6D-961F-4D7D28AC8A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6015158" y="3875948"/>
            <a:ext cx="5669280" cy="365760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Crocheting 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23B94FB8-8432-176B-7097-F86D2853B64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042324" y="5589524"/>
            <a:ext cx="5669280" cy="640080"/>
          </a:xfrm>
        </p:spPr>
        <p:txBody>
          <a:bodyPr>
            <a:normAutofit/>
          </a:bodyPr>
          <a:lstStyle/>
          <a:p>
            <a:r>
              <a:rPr lang="en-US" dirty="0"/>
              <a:t>If triangles the strongest shape, why do we build mostly with rectangular shapes? 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C5F0384C-961D-38ED-AD28-FEF3117266A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042324" y="5178044"/>
            <a:ext cx="5669280" cy="365760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Looking at the Building on Campus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A236BCD-25FF-9DF7-B6E4-6072AD830E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86033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Background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F8FAA53-8FBC-C63B-8648-45767F97E5DB}"/>
              </a:ext>
            </a:extLst>
          </p:cNvPr>
          <p:cNvSpPr txBox="1"/>
          <p:nvPr/>
        </p:nvSpPr>
        <p:spPr>
          <a:xfrm>
            <a:off x="838200" y="1690688"/>
            <a:ext cx="7772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/>
              <a:t>Why are triangles the strongest shape?</a:t>
            </a:r>
          </a:p>
        </p:txBody>
      </p:sp>
      <p:pic>
        <p:nvPicPr>
          <p:cNvPr id="32" name="Picture 31" descr="A diagram of different shapes">
            <a:extLst>
              <a:ext uri="{FF2B5EF4-FFF2-40B4-BE49-F238E27FC236}">
                <a16:creationId xmlns:a16="http://schemas.microsoft.com/office/drawing/2014/main" id="{0603562B-3ACE-9B98-3B04-510A54E501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2399" b="33077"/>
          <a:stretch/>
        </p:blipFill>
        <p:spPr>
          <a:xfrm>
            <a:off x="1725284" y="2426336"/>
            <a:ext cx="5417388" cy="2349379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56239325-FFDE-0960-B3ED-E371DCD38D74}"/>
              </a:ext>
            </a:extLst>
          </p:cNvPr>
          <p:cNvSpPr txBox="1"/>
          <p:nvPr/>
        </p:nvSpPr>
        <p:spPr>
          <a:xfrm>
            <a:off x="838200" y="5210355"/>
            <a:ext cx="671854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/>
              <a:t>Triangles have fixed angles that allow the load (or force) to be distributed evenly.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D6A07B00-AA11-C1EA-815F-9483C562FD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9AC6D03-BF1B-F4F3-2965-099F40F34F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612" y="1580895"/>
            <a:ext cx="4114800" cy="823912"/>
          </a:xfrm>
        </p:spPr>
        <p:txBody>
          <a:bodyPr>
            <a:normAutofit/>
          </a:bodyPr>
          <a:lstStyle/>
          <a:p>
            <a:r>
              <a:rPr lang="en-US" sz="2800" dirty="0"/>
              <a:t>Gravity</a:t>
            </a:r>
          </a:p>
        </p:txBody>
      </p:sp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26837337-F232-83FC-C5C8-21A8FF800D7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257778"/>
            <a:ext cx="4114800" cy="2622979"/>
          </a:xfrm>
        </p:spPr>
        <p:txBody>
          <a:bodyPr>
            <a:normAutofit/>
          </a:bodyPr>
          <a:lstStyle/>
          <a:p>
            <a:r>
              <a:rPr lang="en-US" sz="2000" dirty="0"/>
              <a:t>Prism-based structures, such as cubes, all allow the load of gravity to transfer directly into the ground.</a:t>
            </a:r>
          </a:p>
          <a:p>
            <a:r>
              <a:rPr lang="en-US" sz="2000" dirty="0"/>
              <a:t>Prisms are solids with identical ends, has flat sides and a cross section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D042E8A4-1F06-5036-EA55-3BCE80678C5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562277"/>
            <a:ext cx="4114800" cy="823912"/>
          </a:xfrm>
        </p:spPr>
        <p:txBody>
          <a:bodyPr>
            <a:normAutofit/>
          </a:bodyPr>
          <a:lstStyle/>
          <a:p>
            <a:r>
              <a:rPr lang="en-US" sz="2800" dirty="0"/>
              <a:t>Dimensional Flexibility</a:t>
            </a:r>
          </a:p>
        </p:txBody>
      </p:sp>
      <p:sp>
        <p:nvSpPr>
          <p:cNvPr id="20" name="Content Placeholder 19">
            <a:extLst>
              <a:ext uri="{FF2B5EF4-FFF2-40B4-BE49-F238E27FC236}">
                <a16:creationId xmlns:a16="http://schemas.microsoft.com/office/drawing/2014/main" id="{94342D53-EC48-8749-57D5-0CAE79CB02A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257779"/>
            <a:ext cx="4114800" cy="1436333"/>
          </a:xfrm>
        </p:spPr>
        <p:txBody>
          <a:bodyPr>
            <a:normAutofit/>
          </a:bodyPr>
          <a:lstStyle/>
          <a:p>
            <a:r>
              <a:rPr lang="en-US" sz="2000" dirty="0"/>
              <a:t>Rectangular shapes off more flexibility when attempting to create rooms with out excessive gaps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AD98C6C-1821-3AD3-887D-1436791BEF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32509" y="6275124"/>
            <a:ext cx="6056567" cy="446351"/>
          </a:xfrm>
        </p:spPr>
        <p:txBody>
          <a:bodyPr/>
          <a:lstStyle/>
          <a:p>
            <a:r>
              <a:rPr lang="en-US" sz="1200" dirty="0"/>
              <a:t>Steadman, Philip. “Why are most buildings rectangular?”. </a:t>
            </a:r>
            <a:r>
              <a:rPr lang="en-US" sz="1200" i="1" dirty="0"/>
              <a:t>Architectural Research Quarterly</a:t>
            </a:r>
            <a:r>
              <a:rPr lang="en-US" sz="1200" dirty="0"/>
              <a:t>. vol 10. 01 June 2006. ResearchGate, doi: 10.1017/S1359135506000200.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2B5BD47-D69F-9D6F-EADF-E58B94123F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712770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28382293-832B-2C5F-6EFF-0F674C5F4E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03E7F8-9DF5-4AFF-3A6E-8A14318DC8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pic>
        <p:nvPicPr>
          <p:cNvPr id="28" name="Content Placeholder 27" descr="Different shapes of different colors&#10;&#10;Description automatically generated">
            <a:extLst>
              <a:ext uri="{FF2B5EF4-FFF2-40B4-BE49-F238E27FC236}">
                <a16:creationId xmlns:a16="http://schemas.microsoft.com/office/drawing/2014/main" id="{C700A32F-71B4-B4D0-7D00-C7523588C8ED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/>
          <a:stretch>
            <a:fillRect/>
          </a:stretch>
        </p:blipFill>
        <p:spPr>
          <a:xfrm>
            <a:off x="8284014" y="1681941"/>
            <a:ext cx="2637366" cy="1978025"/>
          </a:xfr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D75592F2-39BB-7B5E-DE74-6AF6EBB65F25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032386" y="1505261"/>
            <a:ext cx="3149506" cy="3969264"/>
          </a:xfrm>
        </p:spPr>
        <p:txBody>
          <a:bodyPr/>
          <a:lstStyle/>
          <a:p>
            <a:pPr>
              <a:lnSpc>
                <a:spcPct val="100000"/>
              </a:lnSpc>
            </a:pPr>
            <a:endParaRPr lang="en-US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r>
              <a:rPr lang="en-US" sz="3600" dirty="0"/>
              <a:t>Pyramid Shapes</a:t>
            </a:r>
          </a:p>
        </p:txBody>
      </p:sp>
      <p:sp>
        <p:nvSpPr>
          <p:cNvPr id="25" name="Text Placeholder 15">
            <a:extLst>
              <a:ext uri="{FF2B5EF4-FFF2-40B4-BE49-F238E27FC236}">
                <a16:creationId xmlns:a16="http://schemas.microsoft.com/office/drawing/2014/main" id="{BEDA4688-71A2-D6E0-1548-DE964D49EE99}"/>
              </a:ext>
            </a:extLst>
          </p:cNvPr>
          <p:cNvSpPr txBox="1">
            <a:spLocks/>
          </p:cNvSpPr>
          <p:nvPr/>
        </p:nvSpPr>
        <p:spPr>
          <a:xfrm>
            <a:off x="4531549" y="1505261"/>
            <a:ext cx="3149506" cy="3969264"/>
          </a:xfrm>
          <a:prstGeom prst="rect">
            <a:avLst/>
          </a:prstGeom>
          <a:ln w="22225">
            <a:solidFill>
              <a:schemeClr val="tx1"/>
            </a:solidFill>
          </a:ln>
        </p:spPr>
        <p:txBody>
          <a:bodyPr vert="horz" lIns="365760" tIns="1554480" rIns="365760" bIns="45720" rtlCol="0">
            <a:noAutofit/>
          </a:bodyPr>
          <a:lstStyle>
            <a:lvl1pPr marL="0" indent="0" algn="ctr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endParaRPr lang="en-US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r>
              <a:rPr lang="en-US" sz="3600" dirty="0"/>
              <a:t>Prism Shapes</a:t>
            </a:r>
          </a:p>
        </p:txBody>
      </p:sp>
      <p:sp>
        <p:nvSpPr>
          <p:cNvPr id="26" name="Text Placeholder 15">
            <a:extLst>
              <a:ext uri="{FF2B5EF4-FFF2-40B4-BE49-F238E27FC236}">
                <a16:creationId xmlns:a16="http://schemas.microsoft.com/office/drawing/2014/main" id="{9956B9BF-23E4-8803-7CA2-781FB736A199}"/>
              </a:ext>
            </a:extLst>
          </p:cNvPr>
          <p:cNvSpPr txBox="1">
            <a:spLocks/>
          </p:cNvSpPr>
          <p:nvPr/>
        </p:nvSpPr>
        <p:spPr>
          <a:xfrm>
            <a:off x="8027944" y="1505261"/>
            <a:ext cx="3149506" cy="3969264"/>
          </a:xfrm>
          <a:prstGeom prst="rect">
            <a:avLst/>
          </a:prstGeom>
          <a:ln w="22225">
            <a:solidFill>
              <a:schemeClr val="tx1"/>
            </a:solidFill>
          </a:ln>
        </p:spPr>
        <p:txBody>
          <a:bodyPr vert="horz" lIns="365760" tIns="1554480" rIns="365760" bIns="45720" rtlCol="0">
            <a:noAutofit/>
          </a:bodyPr>
          <a:lstStyle>
            <a:lvl1pPr marL="0" indent="0" algn="ctr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endParaRPr lang="en-US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endParaRPr lang="en-US" sz="2400" dirty="0"/>
          </a:p>
          <a:p>
            <a:pPr>
              <a:lnSpc>
                <a:spcPct val="100000"/>
              </a:lnSpc>
            </a:pPr>
            <a:r>
              <a:rPr lang="en-US" sz="3600" dirty="0"/>
              <a:t>Polyhedron Shapes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2490ECB2-FC47-A2C2-95FE-79E2B181E1C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31" t="14625" r="407" b="2292"/>
          <a:stretch/>
        </p:blipFill>
        <p:spPr>
          <a:xfrm>
            <a:off x="4606900" y="1841811"/>
            <a:ext cx="2998804" cy="1666017"/>
          </a:xfrm>
          <a:prstGeom prst="rect">
            <a:avLst/>
          </a:prstGeom>
        </p:spPr>
      </p:pic>
      <p:pic>
        <p:nvPicPr>
          <p:cNvPr id="2050" name="Picture 2" descr="Volume and Surface Area of Pyramids and Cones: Formulas and Generatrix ...">
            <a:extLst>
              <a:ext uri="{FF2B5EF4-FFF2-40B4-BE49-F238E27FC236}">
                <a16:creationId xmlns:a16="http://schemas.microsoft.com/office/drawing/2014/main" id="{0B294CFC-FE42-F96D-025F-3BC16F80BA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770" y="1965085"/>
            <a:ext cx="2926737" cy="1419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23124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>
            <a:extLst>
              <a:ext uri="{FF2B5EF4-FFF2-40B4-BE49-F238E27FC236}">
                <a16:creationId xmlns:a16="http://schemas.microsoft.com/office/drawing/2014/main" id="{FEB9B22A-F5A8-8A38-4228-525E82ADB6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Research Hypothesis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7E9D3D0-D3C2-CB4A-EB35-E5D5176867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 Placeholder 12">
                <a:extLst>
                  <a:ext uri="{FF2B5EF4-FFF2-40B4-BE49-F238E27FC236}">
                    <a16:creationId xmlns:a16="http://schemas.microsoft.com/office/drawing/2014/main" id="{7FC93698-DB92-CCEE-E192-7D5B3217BA6B}"/>
                  </a:ext>
                </a:extLst>
              </p:cNvPr>
              <p:cNvSpPr>
                <a:spLocks noGrp="1"/>
              </p:cNvSpPr>
              <p:nvPr>
                <p:ph type="body" sz="quarter" idx="13"/>
              </p:nvPr>
            </p:nvSpPr>
            <p:spPr>
              <a:xfrm>
                <a:off x="1635708" y="2282238"/>
                <a:ext cx="4243954" cy="1683476"/>
              </a:xfrm>
            </p:spPr>
            <p:txBody>
              <a:bodyPr>
                <a:noAutofit/>
              </a:bodyPr>
              <a:lstStyle/>
              <a:p>
                <a:pPr algn="ctr">
                  <a:lnSpc>
                    <a:spcPct val="100000"/>
                  </a:lnSpc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0</m:t>
                        </m:r>
                      </m:sub>
                    </m:sSub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en-US" sz="2400" dirty="0"/>
                  <a:t> There is no difference in the durability and strength of various 3-dimensional shape</a:t>
                </a:r>
              </a:p>
            </p:txBody>
          </p:sp>
        </mc:Choice>
        <mc:Fallback>
          <p:sp>
            <p:nvSpPr>
              <p:cNvPr id="13" name="Text Placeholder 12">
                <a:extLst>
                  <a:ext uri="{FF2B5EF4-FFF2-40B4-BE49-F238E27FC236}">
                    <a16:creationId xmlns:a16="http://schemas.microsoft.com/office/drawing/2014/main" id="{7FC93698-DB92-CCEE-E192-7D5B3217BA6B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sz="quarter" idx="13"/>
              </p:nvPr>
            </p:nvSpPr>
            <p:spPr>
              <a:xfrm>
                <a:off x="1635708" y="2282238"/>
                <a:ext cx="4243954" cy="1683476"/>
              </a:xfrm>
              <a:blipFill>
                <a:blip r:embed="rId2"/>
                <a:stretch>
                  <a:fillRect l="-1435" t="-2527" r="-301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840C6BA-BE51-6FEB-4B3D-B87415C513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635708" y="1771660"/>
            <a:ext cx="4243954" cy="428755"/>
          </a:xfrm>
        </p:spPr>
        <p:txBody>
          <a:bodyPr/>
          <a:lstStyle/>
          <a:p>
            <a:pPr algn="ctr"/>
            <a:r>
              <a:rPr lang="en-US" sz="3200" dirty="0"/>
              <a:t>Null Hypothesis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7" name="Text Placeholder 16">
                <a:extLst>
                  <a:ext uri="{FF2B5EF4-FFF2-40B4-BE49-F238E27FC236}">
                    <a16:creationId xmlns:a16="http://schemas.microsoft.com/office/drawing/2014/main" id="{36731DDF-0A67-8722-2DA3-F032A751291D}"/>
                  </a:ext>
                </a:extLst>
              </p:cNvPr>
              <p:cNvSpPr>
                <a:spLocks noGrp="1"/>
              </p:cNvSpPr>
              <p:nvPr>
                <p:ph type="body" sz="quarter" idx="18"/>
              </p:nvPr>
            </p:nvSpPr>
            <p:spPr>
              <a:xfrm>
                <a:off x="6311403" y="2280435"/>
                <a:ext cx="4243954" cy="822960"/>
              </a:xfrm>
            </p:spPr>
            <p:txBody>
              <a:bodyPr>
                <a:noAutofit/>
              </a:bodyPr>
              <a:lstStyle/>
              <a:p>
                <a:pPr algn="ctr">
                  <a:lnSpc>
                    <a:spcPct val="100000"/>
                  </a:lnSpc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𝐻</m:t>
                        </m:r>
                      </m:e>
                      <m:sub>
                        <m:r>
                          <a:rPr lang="en-US" sz="2400" b="0" i="1" smtClean="0">
                            <a:latin typeface="Cambria Math" panose="02040503050406030204" pitchFamily="18" charset="0"/>
                          </a:rPr>
                          <m:t>𝑎</m:t>
                        </m:r>
                      </m:sub>
                    </m:sSub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:</m:t>
                    </m:r>
                  </m:oMath>
                </a14:m>
                <a:r>
                  <a:rPr lang="en-US" sz="2400" dirty="0"/>
                  <a:t> There is a difference in the durability and strength of various 3-dimensional shapes</a:t>
                </a:r>
              </a:p>
            </p:txBody>
          </p:sp>
        </mc:Choice>
        <mc:Fallback>
          <p:sp>
            <p:nvSpPr>
              <p:cNvPr id="17" name="Text Placeholder 16">
                <a:extLst>
                  <a:ext uri="{FF2B5EF4-FFF2-40B4-BE49-F238E27FC236}">
                    <a16:creationId xmlns:a16="http://schemas.microsoft.com/office/drawing/2014/main" id="{36731DDF-0A67-8722-2DA3-F032A751291D}"/>
                  </a:ext>
                </a:extLst>
              </p:cNvPr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sz="quarter" idx="18"/>
              </p:nvPr>
            </p:nvSpPr>
            <p:spPr>
              <a:xfrm>
                <a:off x="6311403" y="2280435"/>
                <a:ext cx="4243954" cy="822960"/>
              </a:xfrm>
              <a:blipFill>
                <a:blip r:embed="rId3"/>
                <a:stretch>
                  <a:fillRect l="-1435" t="-5185" r="-3013" b="-10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97C2AE1-46A1-6000-A5AA-AE80E56EF66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311403" y="1779214"/>
            <a:ext cx="4243954" cy="428755"/>
          </a:xfrm>
        </p:spPr>
        <p:txBody>
          <a:bodyPr/>
          <a:lstStyle/>
          <a:p>
            <a:pPr algn="ctr"/>
            <a:r>
              <a:rPr lang="en-US" sz="3200" dirty="0"/>
              <a:t>Alternate Hypothesis</a:t>
            </a:r>
          </a:p>
        </p:txBody>
      </p:sp>
    </p:spTree>
    <p:extLst>
      <p:ext uri="{BB962C8B-B14F-4D97-AF65-F5344CB8AC3E}">
        <p14:creationId xmlns:p14="http://schemas.microsoft.com/office/powerpoint/2010/main" val="141266607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icture Placeholder 38">
            <a:extLst>
              <a:ext uri="{FF2B5EF4-FFF2-40B4-BE49-F238E27FC236}">
                <a16:creationId xmlns:a16="http://schemas.microsoft.com/office/drawing/2014/main" id="{D76AB9D3-5016-13D6-F5D9-571A7A4274A3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2"/>
          <a:srcRect l="2967" r="2967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40" name="Picture Placeholder 39">
            <a:extLst>
              <a:ext uri="{FF2B5EF4-FFF2-40B4-BE49-F238E27FC236}">
                <a16:creationId xmlns:a16="http://schemas.microsoft.com/office/drawing/2014/main" id="{986DD983-E79C-4762-670D-1260B2FEC883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3"/>
          <a:srcRect t="5058" b="5058"/>
          <a:stretch>
            <a:fillRect/>
          </a:stretch>
        </p:blipFill>
        <p:spPr>
          <a:prstGeom prst="rect">
            <a:avLst/>
          </a:prstGeom>
          <a:noFill/>
          <a:ln>
            <a:noFill/>
          </a:ln>
        </p:spPr>
      </p:pic>
      <p:pic>
        <p:nvPicPr>
          <p:cNvPr id="41" name="Picture Placeholder 40">
            <a:extLst>
              <a:ext uri="{FF2B5EF4-FFF2-40B4-BE49-F238E27FC236}">
                <a16:creationId xmlns:a16="http://schemas.microsoft.com/office/drawing/2014/main" id="{73814B51-7204-DAE8-B816-A0CCA3A229FB}"/>
              </a:ext>
            </a:extLst>
          </p:cNvPr>
          <p:cNvPicPr>
            <a:picLocks noGrp="1" noChangeAspect="1"/>
          </p:cNvPicPr>
          <p:nvPr>
            <p:ph type="pic" sz="quarter" idx="24"/>
          </p:nvPr>
        </p:nvPicPr>
        <p:blipFill>
          <a:blip r:embed="rId4"/>
          <a:srcRect t="19666" b="19666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14" name="Title 13">
            <a:extLst>
              <a:ext uri="{FF2B5EF4-FFF2-40B4-BE49-F238E27FC236}">
                <a16:creationId xmlns:a16="http://schemas.microsoft.com/office/drawing/2014/main" id="{BB4F5942-5A30-64A4-1C30-5C3617C323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Materials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552EC0D-ED0D-E89F-3299-B62776520C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1F5282C-F8F3-2194-46AC-5F21164D97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Electronic Scale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4029F36-E11D-A33E-EAC3-9690BDCF8D9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Measuring Tape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9B41825A-394A-F97A-AD96-ECB34593FD9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/>
              <a:t>Ruler and Protractor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3120658-E23C-E4B4-5120-13D462A60DF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100 g Weights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C47706B7-CC20-4038-D5DB-5369A1B4C4A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Bamboo Skewers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2B9ECB5D-50A7-EDFF-DBCE-6BDE28B9457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Wood Glue and Tape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5EFD22EC-82EB-F5B4-D3C7-9D147402BDE7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Clippers and Scissors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E8C8DD33-2E57-D7CC-B357-F408844AF543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dirty="0"/>
              <a:t>Books</a:t>
            </a:r>
          </a:p>
        </p:txBody>
      </p:sp>
      <p:pic>
        <p:nvPicPr>
          <p:cNvPr id="42" name="Picture Placeholder 41">
            <a:extLst>
              <a:ext uri="{FF2B5EF4-FFF2-40B4-BE49-F238E27FC236}">
                <a16:creationId xmlns:a16="http://schemas.microsoft.com/office/drawing/2014/main" id="{B43E83C8-6EAF-AAA2-EC55-2F32BF0363F3}"/>
              </a:ext>
            </a:extLst>
          </p:cNvPr>
          <p:cNvPicPr>
            <a:picLocks noGrp="1" noChangeAspect="1"/>
          </p:cNvPicPr>
          <p:nvPr>
            <p:ph type="pic" sz="quarter" idx="36"/>
          </p:nvPr>
        </p:nvPicPr>
        <p:blipFill>
          <a:blip r:embed="rId5"/>
          <a:srcRect t="10835" b="10835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43" name="Picture Placeholder 42">
            <a:extLst>
              <a:ext uri="{FF2B5EF4-FFF2-40B4-BE49-F238E27FC236}">
                <a16:creationId xmlns:a16="http://schemas.microsoft.com/office/drawing/2014/main" id="{BA51936D-BC60-D4A7-9845-DFEB6A71F990}"/>
              </a:ext>
            </a:extLst>
          </p:cNvPr>
          <p:cNvPicPr>
            <a:picLocks noGrp="1" noChangeAspect="1"/>
          </p:cNvPicPr>
          <p:nvPr>
            <p:ph type="pic" sz="quarter" idx="37"/>
          </p:nvPr>
        </p:nvPicPr>
        <p:blipFill>
          <a:blip r:embed="rId6"/>
          <a:srcRect t="10798" b="10798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44" name="Picture Placeholder 43">
            <a:extLst>
              <a:ext uri="{FF2B5EF4-FFF2-40B4-BE49-F238E27FC236}">
                <a16:creationId xmlns:a16="http://schemas.microsoft.com/office/drawing/2014/main" id="{C0D5CEC3-13C0-40D3-F60B-9437E9553BB9}"/>
              </a:ext>
            </a:extLst>
          </p:cNvPr>
          <p:cNvPicPr>
            <a:picLocks noGrp="1" noChangeAspect="1"/>
          </p:cNvPicPr>
          <p:nvPr>
            <p:ph type="pic" sz="quarter" idx="38"/>
          </p:nvPr>
        </p:nvPicPr>
        <p:blipFill>
          <a:blip r:embed="rId7"/>
          <a:srcRect l="9830" r="9830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45" name="Picture Placeholder 44">
            <a:extLst>
              <a:ext uri="{FF2B5EF4-FFF2-40B4-BE49-F238E27FC236}">
                <a16:creationId xmlns:a16="http://schemas.microsoft.com/office/drawing/2014/main" id="{D78C4847-68A8-1C28-6DFB-02D83B5032A9}"/>
              </a:ext>
            </a:extLst>
          </p:cNvPr>
          <p:cNvPicPr>
            <a:picLocks noGrp="1" noChangeAspect="1"/>
          </p:cNvPicPr>
          <p:nvPr>
            <p:ph type="pic" sz="quarter" idx="39"/>
          </p:nvPr>
        </p:nvPicPr>
        <p:blipFill>
          <a:blip r:embed="rId8"/>
          <a:srcRect l="2126" r="2126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3074" name="Picture 2" descr="CGOLDENWALL High Precision Lab Digital Analytical Electronic Balance ...">
            <a:extLst>
              <a:ext uri="{FF2B5EF4-FFF2-40B4-BE49-F238E27FC236}">
                <a16:creationId xmlns:a16="http://schemas.microsoft.com/office/drawing/2014/main" id="{38D4F03D-7746-E392-5576-5A4F3277C099}"/>
              </a:ext>
            </a:extLst>
          </p:cNvPr>
          <p:cNvPicPr>
            <a:picLocks noGrp="1" noChangeAspect="1" noChangeArrowheads="1"/>
          </p:cNvPicPr>
          <p:nvPr>
            <p:ph type="pic" sz="quarter" idx="15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78" b="4378"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7751761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29">
            <a:extLst>
              <a:ext uri="{FF2B5EF4-FFF2-40B4-BE49-F238E27FC236}">
                <a16:creationId xmlns:a16="http://schemas.microsoft.com/office/drawing/2014/main" id="{EDBC4452-DB47-732D-F7A7-276F5B664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Materials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565CEB6-D264-856F-4FBF-8DBB02CBC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9</a:t>
            </a:fld>
            <a:endParaRPr lang="en-US" dirty="0"/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AC1132DB-1252-70C9-FF0D-29D1CBFD644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Type: Pyramid</a:t>
            </a:r>
          </a:p>
          <a:p>
            <a:r>
              <a:rPr lang="en-US" dirty="0"/>
              <a:t>Edges: 6</a:t>
            </a:r>
          </a:p>
          <a:p>
            <a:r>
              <a:rPr lang="en-US" dirty="0"/>
              <a:t>Faces: 4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950B03E6-DFD5-C334-8F6B-8110880686D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Tetrahedron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35EC35C9-EAB0-1557-653A-6141B780BA2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8200" y="4400227"/>
            <a:ext cx="3657600" cy="1188720"/>
          </a:xfrm>
        </p:spPr>
        <p:txBody>
          <a:bodyPr/>
          <a:lstStyle/>
          <a:p>
            <a:r>
              <a:rPr lang="en-US" dirty="0"/>
              <a:t>Type: Prism</a:t>
            </a:r>
          </a:p>
          <a:p>
            <a:r>
              <a:rPr lang="en-US" dirty="0"/>
              <a:t>Edges: 12</a:t>
            </a:r>
          </a:p>
          <a:p>
            <a:r>
              <a:rPr lang="en-US" dirty="0"/>
              <a:t>Faces: 6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8248C82D-4138-7809-F5DF-3157C28F26E2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38200" y="4032724"/>
            <a:ext cx="3657600" cy="365760"/>
          </a:xfrm>
        </p:spPr>
        <p:txBody>
          <a:bodyPr/>
          <a:lstStyle/>
          <a:p>
            <a:r>
              <a:rPr lang="en-US" dirty="0"/>
              <a:t>Cube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69CDFBC6-C636-987B-8A0C-3CDE2070794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Type: Pyramid</a:t>
            </a:r>
          </a:p>
          <a:p>
            <a:r>
              <a:rPr lang="en-US" dirty="0"/>
              <a:t>Edges: 8</a:t>
            </a:r>
          </a:p>
          <a:p>
            <a:r>
              <a:rPr lang="en-US" dirty="0"/>
              <a:t>Faces: 5 </a:t>
            </a:r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861663B5-FE1D-B831-4752-84B1A7F7C927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Square Pyramid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7F448645-E3CF-C89A-C7E1-2AE3ACC948F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0020" y="4415818"/>
            <a:ext cx="3657600" cy="1188720"/>
          </a:xfrm>
        </p:spPr>
        <p:txBody>
          <a:bodyPr/>
          <a:lstStyle/>
          <a:p>
            <a:r>
              <a:rPr lang="en-US" dirty="0"/>
              <a:t>Type: Polyhedron</a:t>
            </a:r>
          </a:p>
          <a:p>
            <a:r>
              <a:rPr lang="en-US" dirty="0"/>
              <a:t>Edges: 12</a:t>
            </a:r>
          </a:p>
          <a:p>
            <a:r>
              <a:rPr lang="en-US" dirty="0"/>
              <a:t>Faces: 8</a:t>
            </a:r>
          </a:p>
        </p:txBody>
      </p:sp>
      <p:sp>
        <p:nvSpPr>
          <p:cNvPr id="38" name="Text Placeholder 37">
            <a:extLst>
              <a:ext uri="{FF2B5EF4-FFF2-40B4-BE49-F238E27FC236}">
                <a16:creationId xmlns:a16="http://schemas.microsoft.com/office/drawing/2014/main" id="{539698D4-1F62-A771-BBBC-5CE0FE709F5D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0020" y="4033700"/>
            <a:ext cx="3657600" cy="365760"/>
          </a:xfrm>
        </p:spPr>
        <p:txBody>
          <a:bodyPr/>
          <a:lstStyle/>
          <a:p>
            <a:r>
              <a:rPr lang="en-US" dirty="0"/>
              <a:t>Octahedron</a:t>
            </a:r>
          </a:p>
        </p:txBody>
      </p:sp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41" name="3D Model 40" descr="Dark Gray Tetrahedron">
                <a:extLst>
                  <a:ext uri="{FF2B5EF4-FFF2-40B4-BE49-F238E27FC236}">
                    <a16:creationId xmlns:a16="http://schemas.microsoft.com/office/drawing/2014/main" id="{19526DFD-5C4F-D82D-72AD-CDE98D6DC27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379110389"/>
                  </p:ext>
                </p:extLst>
              </p:nvPr>
            </p:nvGraphicFramePr>
            <p:xfrm>
              <a:off x="2531406" y="1461843"/>
              <a:ext cx="1709418" cy="1510212"/>
            </p:xfrm>
            <a:graphic>
              <a:graphicData uri="http://schemas.microsoft.com/office/drawing/2017/model3d">
                <am3d:model3d r:embed="rId2">
                  <am3d:spPr>
                    <a:xfrm>
                      <a:off x="0" y="0"/>
                      <a:ext cx="1709418" cy="1510212"/>
                    </a:xfrm>
                    <a:prstGeom prst="rect">
                      <a:avLst/>
                    </a:prstGeom>
                  </am3d:spPr>
                  <am3d:camera>
                    <am3d:pos x="0" y="0" z="74271989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6166890" d="1000000"/>
                    <am3d:preTrans dx="531" dy="-15492322" dz="-5131587"/>
                    <am3d:scale>
                      <am3d:sx n="1000000" d="1000000"/>
                      <am3d:sy n="1000000" d="1000000"/>
                      <am3d:sz n="1000000" d="1000000"/>
                    </am3d:scale>
                    <am3d:rot ax="-1110904" ay="-694442" az="230646"/>
                    <am3d:postTrans dx="0" dy="0" dz="0"/>
                  </am3d:trans>
                  <am3d:raster rName="Office3DRenderer" rVer="16.0.8326">
                    <am3d:blip r:embed="rId3"/>
                  </am3d:raster>
                  <am3d:objViewport viewportSz="2652217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41" name="3D Model 40" descr="Dark Gray Tetrahedron">
                <a:extLst>
                  <a:ext uri="{FF2B5EF4-FFF2-40B4-BE49-F238E27FC236}">
                    <a16:creationId xmlns:a16="http://schemas.microsoft.com/office/drawing/2014/main" id="{19526DFD-5C4F-D82D-72AD-CDE98D6DC27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31406" y="1461843"/>
                <a:ext cx="1709418" cy="15102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42" name="3D Model 41" descr="Dark Gray Cube">
                <a:extLst>
                  <a:ext uri="{FF2B5EF4-FFF2-40B4-BE49-F238E27FC236}">
                    <a16:creationId xmlns:a16="http://schemas.microsoft.com/office/drawing/2014/main" id="{4DEA139D-F821-1EFE-5439-CC91FAEB84C5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099928264"/>
                  </p:ext>
                </p:extLst>
              </p:nvPr>
            </p:nvGraphicFramePr>
            <p:xfrm>
              <a:off x="2715478" y="3644312"/>
              <a:ext cx="1654299" cy="1797694"/>
            </p:xfrm>
            <a:graphic>
              <a:graphicData uri="http://schemas.microsoft.com/office/drawing/2017/model3d">
                <am3d:model3d r:embed="rId4">
                  <am3d:spPr>
                    <a:xfrm>
                      <a:off x="0" y="0"/>
                      <a:ext cx="1654299" cy="1797694"/>
                    </a:xfrm>
                    <a:prstGeom prst="rect">
                      <a:avLst/>
                    </a:prstGeom>
                  </am3d:spPr>
                  <am3d:camera>
                    <am3d:pos x="0" y="0" z="81469193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7140529" d="1000000"/>
                    <am3d:preTrans dx="0" dy="-17999995" dz="5866"/>
                    <am3d:scale>
                      <am3d:sx n="1000000" d="1000000"/>
                      <am3d:sy n="1000000" d="1000000"/>
                      <am3d:sz n="1000000" d="1000000"/>
                    </am3d:scale>
                    <am3d:rot ax="1457296" ay="-1439210" az="-623718"/>
                    <am3d:postTrans dx="0" dy="0" dz="0"/>
                  </am3d:trans>
                  <am3d:raster rName="Office3DRenderer" rVer="16.0.8326">
                    <am3d:blip r:embed="rId5"/>
                  </am3d:raster>
                  <am3d:objViewport viewportSz="1908149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42" name="3D Model 41" descr="Dark Gray Cube">
                <a:extLst>
                  <a:ext uri="{FF2B5EF4-FFF2-40B4-BE49-F238E27FC236}">
                    <a16:creationId xmlns:a16="http://schemas.microsoft.com/office/drawing/2014/main" id="{4DEA139D-F821-1EFE-5439-CC91FAEB84C5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15478" y="3644312"/>
                <a:ext cx="1654299" cy="17976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43" name="3D Model 42" descr="Dark Gray Pyramid">
                <a:extLst>
                  <a:ext uri="{FF2B5EF4-FFF2-40B4-BE49-F238E27FC236}">
                    <a16:creationId xmlns:a16="http://schemas.microsoft.com/office/drawing/2014/main" id="{C9B54D6E-CD22-7618-9DE8-A8827339362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733624605"/>
                  </p:ext>
                </p:extLst>
              </p:nvPr>
            </p:nvGraphicFramePr>
            <p:xfrm>
              <a:off x="6787706" y="1544940"/>
              <a:ext cx="2019212" cy="1471140"/>
            </p:xfrm>
            <a:graphic>
              <a:graphicData uri="http://schemas.microsoft.com/office/drawing/2017/model3d">
                <am3d:model3d r:embed="rId6">
                  <am3d:spPr>
                    <a:xfrm>
                      <a:off x="0" y="0"/>
                      <a:ext cx="2019212" cy="1471140"/>
                    </a:xfrm>
                    <a:prstGeom prst="rect">
                      <a:avLst/>
                    </a:prstGeom>
                  </am3d:spPr>
                  <am3d:camera>
                    <am3d:pos x="0" y="0" z="70960676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4134103" d="1000000"/>
                    <am3d:preTrans dx="0" dy="-10695087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-1121675" ay="-1017983" az="338360"/>
                    <am3d:postTrans dx="0" dy="0" dz="0"/>
                  </am3d:trans>
                  <am3d:raster rName="Office3DRenderer" rVer="16.0.8326">
                    <am3d:blip r:embed="rId7"/>
                  </am3d:raster>
                  <am3d:objViewport viewportSz="2924376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43" name="3D Model 42" descr="Dark Gray Pyramid">
                <a:extLst>
                  <a:ext uri="{FF2B5EF4-FFF2-40B4-BE49-F238E27FC236}">
                    <a16:creationId xmlns:a16="http://schemas.microsoft.com/office/drawing/2014/main" id="{C9B54D6E-CD22-7618-9DE8-A8827339362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787706" y="1544940"/>
                <a:ext cx="2019212" cy="1471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am3d="http://schemas.microsoft.com/office/drawing/2017/model3d" Requires="am3d">
          <p:graphicFrame>
            <p:nvGraphicFramePr>
              <p:cNvPr id="44" name="3D Model 43" descr="Tetragonal Pyramid Grey">
                <a:extLst>
                  <a:ext uri="{FF2B5EF4-FFF2-40B4-BE49-F238E27FC236}">
                    <a16:creationId xmlns:a16="http://schemas.microsoft.com/office/drawing/2014/main" id="{DD0A643D-6A5E-E179-0FA6-078FD297FE0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48045999"/>
                  </p:ext>
                </p:extLst>
              </p:nvPr>
            </p:nvGraphicFramePr>
            <p:xfrm>
              <a:off x="6787706" y="3652386"/>
              <a:ext cx="1971167" cy="1759726"/>
            </p:xfrm>
            <a:graphic>
              <a:graphicData uri="http://schemas.microsoft.com/office/drawing/2017/model3d">
                <am3d:model3d r:embed="rId8">
                  <am3d:spPr>
                    <a:xfrm>
                      <a:off x="0" y="0"/>
                      <a:ext cx="1971167" cy="1759726"/>
                    </a:xfrm>
                    <a:prstGeom prst="rect">
                      <a:avLst/>
                    </a:prstGeom>
                  </am3d:spPr>
                  <am3d:camera>
                    <am3d:pos x="0" y="0" z="66519324"/>
                    <am3d:up dx="0" dy="36000000" dz="0"/>
                    <am3d:lookAt x="0" y="0" z="0"/>
                    <am3d:perspective fov="2700000"/>
                  </am3d:camera>
                  <am3d:trans>
                    <am3d:meterPerModelUnit n="101424" d="1000000"/>
                    <am3d:preTrans dx="0" dy="-18000000" dz="0"/>
                    <am3d:scale>
                      <am3d:sx n="1000000" d="1000000"/>
                      <am3d:sy n="1000000" d="1000000"/>
                      <am3d:sz n="1000000" d="1000000"/>
                    </am3d:scale>
                    <am3d:rot ax="403478" ay="-1573406" az="-178946"/>
                    <am3d:postTrans dx="0" dy="0" dz="0"/>
                  </am3d:trans>
                  <am3d:raster rName="Office3DRenderer" rVer="16.0.8326">
                    <am3d:blip r:embed="rId9"/>
                  </am3d:raster>
                  <am3d:objViewport viewportSz="2561185"/>
                  <am3d:ambientLight>
                    <am3d:clr>
                      <a:scrgbClr r="50000" g="50000" b="50000"/>
                    </am3d:clr>
                    <am3d:illuminance n="500000" d="1000000"/>
                  </am3d:ambientLight>
                  <am3d:ptLight rad="0">
                    <am3d:clr>
                      <a:scrgbClr r="100000" g="75000" b="50000"/>
                    </am3d:clr>
                    <am3d:intensity n="9765625" d="1000000"/>
                    <am3d:pos x="21959998" y="70920001" z="16344003"/>
                  </am3d:ptLight>
                  <am3d:ptLight rad="0">
                    <am3d:clr>
                      <a:scrgbClr r="40000" g="60000" b="95000"/>
                    </am3d:clr>
                    <am3d:intensity n="12250000" d="1000000"/>
                    <am3d:pos x="-37964106" y="51130435" z="57631972"/>
                  </am3d:ptLight>
                  <am3d:ptLight rad="0">
                    <am3d:clr>
                      <a:scrgbClr r="86837" g="72700" b="100000"/>
                    </am3d:clr>
                    <am3d:intensity n="3125000" d="1000000"/>
                    <am3d:pos x="-37739122" y="58056624" z="-34769649"/>
                  </am3d:ptLight>
                </am3d:model3d>
              </a:graphicData>
            </a:graphic>
          </p:graphicFrame>
        </mc:Choice>
        <mc:Fallback>
          <p:pic>
            <p:nvPicPr>
              <p:cNvPr id="44" name="3D Model 43" descr="Tetragonal Pyramid Grey">
                <a:extLst>
                  <a:ext uri="{FF2B5EF4-FFF2-40B4-BE49-F238E27FC236}">
                    <a16:creationId xmlns:a16="http://schemas.microsoft.com/office/drawing/2014/main" id="{DD0A643D-6A5E-E179-0FA6-078FD297FE0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 noCrop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787706" y="3652386"/>
                <a:ext cx="1971167" cy="17597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937412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" id="{91065DBE-5BFE-48A8-88E3-00BE4E05E4F1}" vid="{764D0EE5-1C2F-4307-AB39-AA19F2A69737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8" ma:contentTypeDescription="Create a new document." ma:contentTypeScope="" ma:versionID="60f5a4f2d2b0abadcf532d48ebf9cb71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7dd78129e6a1811f84807ad11c65153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  <xsd:element ref="ns2:MediaServiceObjectDetectorVersions" minOccurs="0"/>
                <xsd:element ref="ns2:MediaServiceSystem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  <xsd:element name="MediaServiceObjectDetectorVersions" ma:index="31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32" nillable="true" ma:displayName="MediaServiceSystemTags" ma:hidden="true" ma:internalName="MediaServiceSystem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  <Background xmlns="71af3243-3dd4-4a8d-8c0d-dd76da1f02a5">false</Background>
  </documentManagement>
</p:properties>
</file>

<file path=customXml/itemProps1.xml><?xml version="1.0" encoding="utf-8"?>
<ds:datastoreItem xmlns:ds="http://schemas.openxmlformats.org/officeDocument/2006/customXml" ds:itemID="{01299F1D-9457-4AA5-87D1-B9A9C19F301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799972D5-0616-492C-93CD-BB1ADFB6778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6F64B861-6024-48D7-A751-9C7ADB614CF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{5D7F3363-868D-434C-9870-0F66E4D61D88}tf16411248_win32</Template>
  <TotalTime>346</TotalTime>
  <Words>1059</Words>
  <Application>Microsoft Office PowerPoint</Application>
  <PresentationFormat>Widescreen</PresentationFormat>
  <Paragraphs>350</Paragraphs>
  <Slides>19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25" baseType="lpstr">
      <vt:lpstr>Arial</vt:lpstr>
      <vt:lpstr>Avenir Next LT Pro Light</vt:lpstr>
      <vt:lpstr>Calibri</vt:lpstr>
      <vt:lpstr>Cambria Math</vt:lpstr>
      <vt:lpstr>Posterama</vt:lpstr>
      <vt:lpstr>Office Theme</vt:lpstr>
      <vt:lpstr>Testing the Sturdiness and Strength of Various 3-Dimensional Polygonal Structures</vt:lpstr>
      <vt:lpstr>Introduction</vt:lpstr>
      <vt:lpstr>Introduction</vt:lpstr>
      <vt:lpstr>Background</vt:lpstr>
      <vt:lpstr>Background</vt:lpstr>
      <vt:lpstr>Background</vt:lpstr>
      <vt:lpstr>Research Hypothesis</vt:lpstr>
      <vt:lpstr>Materials</vt:lpstr>
      <vt:lpstr>Materials</vt:lpstr>
      <vt:lpstr>PowerPoint Presentation</vt:lpstr>
      <vt:lpstr>Methods</vt:lpstr>
      <vt:lpstr>Methods</vt:lpstr>
      <vt:lpstr>Results and Analysis</vt:lpstr>
      <vt:lpstr>Results and Analysis</vt:lpstr>
      <vt:lpstr>Results and Analysis</vt:lpstr>
      <vt:lpstr>Results and Analysis</vt:lpstr>
      <vt:lpstr>Results and Analysis</vt:lpstr>
      <vt:lpstr>Results and Analysis</vt:lpstr>
      <vt:lpstr>Conclusion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Testing the Sturdiness and Strength of Various 3-Dimensional Polygonal Structures</dc:title>
  <dc:creator>Pika Tira</dc:creator>
  <cp:lastModifiedBy>Pika Tira</cp:lastModifiedBy>
  <cp:revision>2</cp:revision>
  <dcterms:created xsi:type="dcterms:W3CDTF">2023-12-06T05:23:40Z</dcterms:created>
  <dcterms:modified xsi:type="dcterms:W3CDTF">2023-12-06T11:10:06Z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ediaServiceImageTags">
    <vt:lpwstr/>
  </property>
</Properties>
</file>